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DD5D5-BDBE-492A-82DF-6506BAAB6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70E9E-B2E0-4B6E-B2A1-2AC7F0BC2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BE3AE-8436-4312-B384-9F8F294BD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A482-C544-4429-A5B7-9A2F65C7D16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D8BA2-2078-41AA-9237-A15C10837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63695-B61A-4B27-84B6-C36485841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4009-5758-4D04-8C7E-D2CD7C095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1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E2B37-2ED1-4390-A84B-299654F15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AA940A-B236-4913-8EB6-95BC03486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55767-E24E-413A-B04E-D27418B27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A482-C544-4429-A5B7-9A2F65C7D16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21966-2343-4355-A9A1-148ED3301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C01C2-A6D2-44B7-8186-EEACC407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4009-5758-4D04-8C7E-D2CD7C095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2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CFEB98-8B26-4CAE-A652-8B28F48FC8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1AFEFD-E535-46A9-AC9F-B3801E90A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F5238-C602-460E-A51F-D336E9184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A482-C544-4429-A5B7-9A2F65C7D16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77F2F-32AD-4000-ACF8-3B90AA2F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C8271-6E25-4868-9449-C93B3ACC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4009-5758-4D04-8C7E-D2CD7C095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28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24" b="0" i="0">
                <a:solidFill>
                  <a:srgbClr val="0000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499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527">
              <a:spcBef>
                <a:spcPts val="86"/>
              </a:spcBef>
            </a:pPr>
            <a:r>
              <a:rPr lang="en-US" spc="5"/>
              <a:t>I</a:t>
            </a:r>
            <a:r>
              <a:rPr lang="en-US" spc="9"/>
              <a:t>nf</a:t>
            </a:r>
            <a:r>
              <a:rPr lang="en-US" spc="14"/>
              <a:t>o</a:t>
            </a:r>
            <a:r>
              <a:rPr lang="en-US" spc="-5"/>
              <a:t>r</a:t>
            </a:r>
            <a:r>
              <a:rPr lang="en-US" spc="18"/>
              <a:t>m</a:t>
            </a:r>
            <a:r>
              <a:rPr lang="en-US" spc="14"/>
              <a:t>a</a:t>
            </a:r>
            <a:r>
              <a:rPr lang="en-US" spc="5"/>
              <a:t>t</a:t>
            </a:r>
            <a:r>
              <a:rPr lang="en-US"/>
              <a:t>ik</a:t>
            </a:r>
            <a:r>
              <a:rPr lang="en-US" spc="14"/>
              <a:t>a</a:t>
            </a:r>
            <a:endParaRPr lang="en-US" spc="14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499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527">
              <a:spcBef>
                <a:spcPts val="86"/>
              </a:spcBef>
            </a:pPr>
            <a:r>
              <a:rPr lang="en-US" spc="9"/>
              <a:t>dr Marko</a:t>
            </a:r>
            <a:r>
              <a:rPr lang="en-US" spc="-50"/>
              <a:t> </a:t>
            </a:r>
            <a:r>
              <a:rPr lang="en-US" spc="9"/>
              <a:t>Petković</a:t>
            </a:r>
            <a:endParaRPr lang="en-US" spc="9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596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439AC-B7AC-4B7E-9240-910F1FD3E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AA606-6751-4F93-ABF2-78B04348A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A3C30-57AA-44CC-B46B-F515D1EA0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A482-C544-4429-A5B7-9A2F65C7D16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66ADC-A16A-4A34-8CF9-D30D3B55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3E9CA-B60B-48A7-830D-6DA723069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4009-5758-4D04-8C7E-D2CD7C095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0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98F5E-49E0-4E40-B068-9C341FAC5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9BE9F-29B0-41C2-870D-C9F1AD1D8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84E48-0EFA-49DF-AB49-4924AB8D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A482-C544-4429-A5B7-9A2F65C7D16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3EC85-1020-47FD-9706-EC08B629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F5559-591F-4E97-A7A3-7C70C9C3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4009-5758-4D04-8C7E-D2CD7C095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1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115DA-A6FA-4FA6-B6C4-80839844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2B7D8-363C-4517-BBED-99C66F12F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D938B-F692-40AA-8813-369BCA332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BEE2D-BE19-4C44-A7FC-4A3E0C4E4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A482-C544-4429-A5B7-9A2F65C7D16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00D765-E0C4-44D6-838D-FCFE7FFED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E98A1-2455-4598-B1DF-973C46F66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4009-5758-4D04-8C7E-D2CD7C095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0B908-50C4-408A-94AF-E4BC52E54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CBB7A-E5DD-4DAC-BD7C-02607D5E3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671F4B-BB22-4CE8-92A8-6BFA665B8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C3B53C-5BB7-4961-8D57-5506A043A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FF254E-3824-4E39-ACEE-7E814EBA14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D03FF2-A91A-4B9E-9667-5B8815041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A482-C544-4429-A5B7-9A2F65C7D16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F96B08-5A16-4F85-986E-B4750A6B2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4C39EA-E2E8-433C-ADDF-08EA0432E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4009-5758-4D04-8C7E-D2CD7C095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1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A0E8B-1736-49B9-BE5A-CB0CA78C4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3338D7-5779-4884-A230-4FC6E7CB9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A482-C544-4429-A5B7-9A2F65C7D16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99F737-4050-4B74-A98B-18A535331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113DD4-8672-4EE3-923D-0A47435D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4009-5758-4D04-8C7E-D2CD7C095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2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474284-BB9E-45F0-BFB0-4FE3252EA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A482-C544-4429-A5B7-9A2F65C7D16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1FDEF-3C39-4784-957A-0D2D3EFC4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2ABAF-DC53-4EBA-880D-5E48B5EE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4009-5758-4D04-8C7E-D2CD7C095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2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3D4E-EB52-4E52-A34D-DC1D07A19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ED806-1571-46AE-8AF7-E65DD608F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F9D58-6D6E-4D30-8707-F9C9B0CE0D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F32EB-C881-422F-BD45-851D1B0A6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A482-C544-4429-A5B7-9A2F65C7D16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CB912-86B9-47E2-AC01-1C922826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FBF13-7263-400B-A677-60C36D37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4009-5758-4D04-8C7E-D2CD7C095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57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F689C-38F5-4E3E-9883-760241B43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71BE4C-8158-4FD5-80A2-BB7665B89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76DA1-7C5D-45D0-926E-5F9A05430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B06DB-9E06-44F9-A071-66EDCAF4C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A482-C544-4429-A5B7-9A2F65C7D16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AB672E-5685-468C-9323-118F14C31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15B3B-29A4-489D-8890-4DACA1386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4009-5758-4D04-8C7E-D2CD7C095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6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E39524-109A-49BA-A51E-8ECEACE16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23B8E-E5A4-4621-AD44-519699114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64F25-2869-4E4E-88B9-B1D26955AC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2A482-C544-4429-A5B7-9A2F65C7D16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C8CE6-018E-4822-B30F-29217660E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994B1-CD47-41F1-80E5-EE61DB019C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84009-5758-4D04-8C7E-D2CD7C095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3CEE861-A470-41F1-80C2-58B74CA449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8">
            <a:extLst>
              <a:ext uri="{FF2B5EF4-FFF2-40B4-BE49-F238E27FC236}">
                <a16:creationId xmlns:a16="http://schemas.microsoft.com/office/drawing/2014/main" id="{D87ECCC7-66D6-4C3F-8575-86A0CC43D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rmAutofit/>
          </a:bodyPr>
          <a:lstStyle/>
          <a:p>
            <a:r>
              <a:rPr lang="sr-Latn-RS" sz="3600" dirty="0">
                <a:latin typeface="Arial" panose="020B0604020202020204" pitchFamily="34" charset="0"/>
                <a:cs typeface="Arial" panose="020B0604020202020204" pitchFamily="34" charset="0"/>
              </a:rPr>
              <a:t>Grafička karta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3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1695956" y="216156"/>
            <a:ext cx="3936146" cy="239166"/>
            <a:chOff x="498503" y="238172"/>
            <a:chExt cx="4337050" cy="263525"/>
          </a:xfrm>
        </p:grpSpPr>
        <p:sp>
          <p:nvSpPr>
            <p:cNvPr id="5" name="object 5"/>
            <p:cNvSpPr/>
            <p:nvPr/>
          </p:nvSpPr>
          <p:spPr>
            <a:xfrm>
              <a:off x="498503" y="238172"/>
              <a:ext cx="132339" cy="2572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6" name="object 6"/>
            <p:cNvSpPr/>
            <p:nvPr/>
          </p:nvSpPr>
          <p:spPr>
            <a:xfrm>
              <a:off x="697700" y="303597"/>
              <a:ext cx="4137640" cy="13230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7" name="object 7"/>
            <p:cNvSpPr/>
            <p:nvPr/>
          </p:nvSpPr>
          <p:spPr>
            <a:xfrm>
              <a:off x="696226" y="238175"/>
              <a:ext cx="133985" cy="131445"/>
            </a:xfrm>
            <a:custGeom>
              <a:avLst/>
              <a:gdLst/>
              <a:ahLst/>
              <a:cxnLst/>
              <a:rect l="l" t="t" r="r" b="b"/>
              <a:pathLst>
                <a:path w="133984" h="131445">
                  <a:moveTo>
                    <a:pt x="66154" y="65430"/>
                  </a:moveTo>
                  <a:lnTo>
                    <a:pt x="0" y="65430"/>
                  </a:lnTo>
                  <a:lnTo>
                    <a:pt x="0" y="130848"/>
                  </a:lnTo>
                  <a:lnTo>
                    <a:pt x="66154" y="130848"/>
                  </a:lnTo>
                  <a:lnTo>
                    <a:pt x="66154" y="65430"/>
                  </a:lnTo>
                  <a:close/>
                </a:path>
                <a:path w="133984" h="131445">
                  <a:moveTo>
                    <a:pt x="133781" y="0"/>
                  </a:moveTo>
                  <a:lnTo>
                    <a:pt x="66154" y="0"/>
                  </a:lnTo>
                  <a:lnTo>
                    <a:pt x="66154" y="65430"/>
                  </a:lnTo>
                  <a:lnTo>
                    <a:pt x="133781" y="65430"/>
                  </a:lnTo>
                  <a:lnTo>
                    <a:pt x="133781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8" name="object 8"/>
            <p:cNvSpPr/>
            <p:nvPr/>
          </p:nvSpPr>
          <p:spPr>
            <a:xfrm>
              <a:off x="762387" y="303597"/>
              <a:ext cx="67945" cy="67945"/>
            </a:xfrm>
            <a:custGeom>
              <a:avLst/>
              <a:gdLst/>
              <a:ahLst/>
              <a:cxnLst/>
              <a:rect l="l" t="t" r="r" b="b"/>
              <a:pathLst>
                <a:path w="67944" h="67945">
                  <a:moveTo>
                    <a:pt x="67621" y="67621"/>
                  </a:moveTo>
                  <a:lnTo>
                    <a:pt x="67621" y="0"/>
                  </a:lnTo>
                  <a:lnTo>
                    <a:pt x="0" y="0"/>
                  </a:lnTo>
                  <a:lnTo>
                    <a:pt x="0" y="67621"/>
                  </a:lnTo>
                  <a:lnTo>
                    <a:pt x="67621" y="67621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9" name="object 9"/>
            <p:cNvSpPr/>
            <p:nvPr/>
          </p:nvSpPr>
          <p:spPr>
            <a:xfrm>
              <a:off x="630811" y="370487"/>
              <a:ext cx="66675" cy="66040"/>
            </a:xfrm>
            <a:custGeom>
              <a:avLst/>
              <a:gdLst/>
              <a:ahLst/>
              <a:cxnLst/>
              <a:rect l="l" t="t" r="r" b="b"/>
              <a:pathLst>
                <a:path w="66675" h="66040">
                  <a:moveTo>
                    <a:pt x="0" y="65418"/>
                  </a:moveTo>
                  <a:lnTo>
                    <a:pt x="66157" y="65418"/>
                  </a:lnTo>
                  <a:lnTo>
                    <a:pt x="66157" y="0"/>
                  </a:lnTo>
                  <a:lnTo>
                    <a:pt x="0" y="0"/>
                  </a:lnTo>
                  <a:lnTo>
                    <a:pt x="0" y="65418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10" name="object 10"/>
            <p:cNvSpPr/>
            <p:nvPr/>
          </p:nvSpPr>
          <p:spPr>
            <a:xfrm>
              <a:off x="561718" y="304329"/>
              <a:ext cx="68580" cy="66675"/>
            </a:xfrm>
            <a:custGeom>
              <a:avLst/>
              <a:gdLst/>
              <a:ahLst/>
              <a:cxnLst/>
              <a:rect l="l" t="t" r="r" b="b"/>
              <a:pathLst>
                <a:path w="68579" h="66675">
                  <a:moveTo>
                    <a:pt x="68359" y="66157"/>
                  </a:moveTo>
                  <a:lnTo>
                    <a:pt x="68359" y="0"/>
                  </a:lnTo>
                  <a:lnTo>
                    <a:pt x="0" y="0"/>
                  </a:lnTo>
                  <a:lnTo>
                    <a:pt x="0" y="66157"/>
                  </a:lnTo>
                  <a:lnTo>
                    <a:pt x="68359" y="66157"/>
                  </a:lnTo>
                  <a:close/>
                </a:path>
              </a:pathLst>
            </a:custGeom>
            <a:solidFill>
              <a:srgbClr val="00007D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11" name="object 11"/>
            <p:cNvSpPr/>
            <p:nvPr/>
          </p:nvSpPr>
          <p:spPr>
            <a:xfrm>
              <a:off x="630809" y="369023"/>
              <a:ext cx="132080" cy="132715"/>
            </a:xfrm>
            <a:custGeom>
              <a:avLst/>
              <a:gdLst/>
              <a:ahLst/>
              <a:cxnLst/>
              <a:rect l="l" t="t" r="r" b="b"/>
              <a:pathLst>
                <a:path w="132079" h="132715">
                  <a:moveTo>
                    <a:pt x="131572" y="0"/>
                  </a:moveTo>
                  <a:lnTo>
                    <a:pt x="65417" y="0"/>
                  </a:lnTo>
                  <a:lnTo>
                    <a:pt x="65417" y="66890"/>
                  </a:lnTo>
                  <a:lnTo>
                    <a:pt x="0" y="66890"/>
                  </a:lnTo>
                  <a:lnTo>
                    <a:pt x="0" y="132308"/>
                  </a:lnTo>
                  <a:lnTo>
                    <a:pt x="66154" y="132308"/>
                  </a:lnTo>
                  <a:lnTo>
                    <a:pt x="66154" y="66890"/>
                  </a:lnTo>
                  <a:lnTo>
                    <a:pt x="131572" y="66890"/>
                  </a:lnTo>
                  <a:lnTo>
                    <a:pt x="131572" y="0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803172" y="829711"/>
            <a:ext cx="2548410" cy="2026487"/>
          </a:xfrm>
          <a:prstGeom prst="rect">
            <a:avLst/>
          </a:prstGeom>
        </p:spPr>
        <p:txBody>
          <a:bodyPr vert="horz" wrap="square" lIns="0" tIns="27085" rIns="0" bIns="0" rtlCol="0">
            <a:spAutoFit/>
          </a:bodyPr>
          <a:lstStyle/>
          <a:p>
            <a:pPr marL="161371" marR="4611" indent="-150421">
              <a:lnSpc>
                <a:spcPts val="944"/>
              </a:lnSpc>
              <a:spcBef>
                <a:spcPts val="212"/>
              </a:spcBef>
              <a:buClr>
                <a:srgbClr val="00007C"/>
              </a:buClr>
              <a:buSzPct val="73684"/>
              <a:buFont typeface="Wingdings"/>
              <a:buChar char=""/>
              <a:tabLst>
                <a:tab pos="161948" algn="l"/>
              </a:tabLst>
            </a:pPr>
            <a:r>
              <a:rPr sz="862" dirty="0">
                <a:solidFill>
                  <a:srgbClr val="FF0000"/>
                </a:solidFill>
                <a:latin typeface="Arial"/>
                <a:cs typeface="Arial"/>
              </a:rPr>
              <a:t>Grafička kartica, Grafički adapter, </a:t>
            </a:r>
            <a:r>
              <a:rPr sz="862" spc="5" dirty="0">
                <a:solidFill>
                  <a:srgbClr val="FF0000"/>
                </a:solidFill>
                <a:latin typeface="Arial"/>
                <a:cs typeface="Arial"/>
              </a:rPr>
              <a:t>VGA </a:t>
            </a:r>
            <a:r>
              <a:rPr sz="862" dirty="0">
                <a:solidFill>
                  <a:srgbClr val="FF0000"/>
                </a:solidFill>
                <a:latin typeface="Arial"/>
                <a:cs typeface="Arial"/>
              </a:rPr>
              <a:t>kartica ili  </a:t>
            </a:r>
            <a:r>
              <a:rPr sz="862" spc="5" dirty="0">
                <a:solidFill>
                  <a:srgbClr val="FF0000"/>
                </a:solidFill>
                <a:latin typeface="Arial"/>
                <a:cs typeface="Arial"/>
              </a:rPr>
              <a:t>video </a:t>
            </a:r>
            <a:r>
              <a:rPr sz="862" dirty="0">
                <a:solidFill>
                  <a:srgbClr val="FF0000"/>
                </a:solidFill>
                <a:latin typeface="Arial"/>
                <a:cs typeface="Arial"/>
              </a:rPr>
              <a:t>kartica (en. graphics </a:t>
            </a:r>
            <a:r>
              <a:rPr sz="862" spc="5" dirty="0">
                <a:solidFill>
                  <a:srgbClr val="FF0000"/>
                </a:solidFill>
                <a:latin typeface="Arial"/>
                <a:cs typeface="Arial"/>
              </a:rPr>
              <a:t>card, video </a:t>
            </a:r>
            <a:r>
              <a:rPr sz="862" dirty="0">
                <a:solidFill>
                  <a:srgbClr val="FF0000"/>
                </a:solidFill>
                <a:latin typeface="Arial"/>
                <a:cs typeface="Arial"/>
              </a:rPr>
              <a:t>card, </a:t>
            </a:r>
            <a:r>
              <a:rPr sz="862" spc="5" dirty="0">
                <a:solidFill>
                  <a:srgbClr val="FF0000"/>
                </a:solidFill>
                <a:latin typeface="Arial"/>
                <a:cs typeface="Arial"/>
              </a:rPr>
              <a:t>vga  card, graphics </a:t>
            </a:r>
            <a:r>
              <a:rPr sz="862" dirty="0">
                <a:solidFill>
                  <a:srgbClr val="FF0000"/>
                </a:solidFill>
                <a:latin typeface="Arial"/>
                <a:cs typeface="Arial"/>
              </a:rPr>
              <a:t>adapter) </a:t>
            </a:r>
            <a:r>
              <a:rPr sz="862" spc="5" dirty="0">
                <a:solidFill>
                  <a:srgbClr val="FF0000"/>
                </a:solidFill>
                <a:latin typeface="Arial"/>
                <a:cs typeface="Arial"/>
              </a:rPr>
              <a:t>daje </a:t>
            </a:r>
            <a:r>
              <a:rPr sz="862" dirty="0">
                <a:solidFill>
                  <a:srgbClr val="FF0000"/>
                </a:solidFill>
                <a:latin typeface="Arial"/>
                <a:cs typeface="Arial"/>
              </a:rPr>
              <a:t>i </a:t>
            </a:r>
            <a:r>
              <a:rPr sz="862" spc="5" dirty="0">
                <a:solidFill>
                  <a:srgbClr val="FF0000"/>
                </a:solidFill>
                <a:latin typeface="Arial"/>
                <a:cs typeface="Arial"/>
              </a:rPr>
              <a:t>obrađuje </a:t>
            </a:r>
            <a:r>
              <a:rPr sz="862" dirty="0">
                <a:solidFill>
                  <a:srgbClr val="FF0000"/>
                </a:solidFill>
                <a:latin typeface="Arial"/>
                <a:cs typeface="Arial"/>
              </a:rPr>
              <a:t>dvo-  </a:t>
            </a:r>
            <a:r>
              <a:rPr sz="862" spc="5" dirty="0">
                <a:solidFill>
                  <a:srgbClr val="FF0000"/>
                </a:solidFill>
                <a:latin typeface="Arial"/>
                <a:cs typeface="Arial"/>
              </a:rPr>
              <a:t>dimenzionalnu </a:t>
            </a:r>
            <a:r>
              <a:rPr sz="862" dirty="0">
                <a:solidFill>
                  <a:srgbClr val="FF0000"/>
                </a:solidFill>
                <a:latin typeface="Arial"/>
                <a:cs typeface="Arial"/>
              </a:rPr>
              <a:t>ili </a:t>
            </a:r>
            <a:r>
              <a:rPr sz="862" spc="5" dirty="0">
                <a:solidFill>
                  <a:srgbClr val="FF0000"/>
                </a:solidFill>
                <a:latin typeface="Arial"/>
                <a:cs typeface="Arial"/>
              </a:rPr>
              <a:t>tro-dimenzionalnu</a:t>
            </a:r>
            <a:r>
              <a:rPr sz="862" spc="-23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62" dirty="0">
                <a:solidFill>
                  <a:srgbClr val="FF0000"/>
                </a:solidFill>
                <a:latin typeface="Arial"/>
                <a:cs typeface="Arial"/>
              </a:rPr>
              <a:t>sliku.</a:t>
            </a:r>
            <a:endParaRPr sz="862" dirty="0">
              <a:latin typeface="Arial"/>
              <a:cs typeface="Arial"/>
            </a:endParaRPr>
          </a:p>
          <a:p>
            <a:pPr marL="161371" indent="-150421">
              <a:spcBef>
                <a:spcPts val="109"/>
              </a:spcBef>
              <a:buClr>
                <a:srgbClr val="00007C"/>
              </a:buClr>
              <a:buSzPct val="73684"/>
              <a:buFont typeface="Wingdings"/>
              <a:buChar char=""/>
              <a:tabLst>
                <a:tab pos="161948" algn="l"/>
              </a:tabLst>
            </a:pPr>
            <a:r>
              <a:rPr sz="862" spc="5" dirty="0">
                <a:latin typeface="Arial"/>
                <a:cs typeface="Arial"/>
              </a:rPr>
              <a:t>Glavni delovi moderne </a:t>
            </a:r>
            <a:r>
              <a:rPr sz="862" dirty="0">
                <a:latin typeface="Arial"/>
                <a:cs typeface="Arial"/>
              </a:rPr>
              <a:t>grafičke kartice</a:t>
            </a:r>
            <a:r>
              <a:rPr sz="862" spc="-32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su:</a:t>
            </a:r>
            <a:endParaRPr sz="862" dirty="0">
              <a:latin typeface="Arial"/>
              <a:cs typeface="Arial"/>
            </a:endParaRPr>
          </a:p>
          <a:p>
            <a:pPr marL="336574" marR="110078" lvl="1" indent="-125639" algn="just">
              <a:lnSpc>
                <a:spcPts val="944"/>
              </a:lnSpc>
              <a:spcBef>
                <a:spcPts val="227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b="1" spc="9" dirty="0">
                <a:solidFill>
                  <a:srgbClr val="A50020"/>
                </a:solidFill>
                <a:latin typeface="Arial"/>
                <a:cs typeface="Arial"/>
              </a:rPr>
              <a:t>PCB </a:t>
            </a:r>
            <a:r>
              <a:rPr sz="862" b="1" dirty="0">
                <a:solidFill>
                  <a:srgbClr val="A50020"/>
                </a:solidFill>
                <a:latin typeface="Arial"/>
                <a:cs typeface="Arial"/>
              </a:rPr>
              <a:t>(Printed Circuit </a:t>
            </a:r>
            <a:r>
              <a:rPr sz="862" b="1" spc="5" dirty="0">
                <a:solidFill>
                  <a:srgbClr val="A50020"/>
                </a:solidFill>
                <a:latin typeface="Arial"/>
                <a:cs typeface="Arial"/>
              </a:rPr>
              <a:t>Board) </a:t>
            </a:r>
            <a:r>
              <a:rPr sz="862" dirty="0">
                <a:latin typeface="Arial"/>
                <a:cs typeface="Arial"/>
              </a:rPr>
              <a:t>je </a:t>
            </a:r>
            <a:r>
              <a:rPr sz="862" spc="5" dirty="0">
                <a:latin typeface="Arial"/>
                <a:cs typeface="Arial"/>
              </a:rPr>
              <a:t>štampana  ploča na kojoj se nalaze svi </a:t>
            </a:r>
            <a:r>
              <a:rPr sz="862" dirty="0">
                <a:latin typeface="Arial"/>
                <a:cs typeface="Arial"/>
              </a:rPr>
              <a:t>ostali</a:t>
            </a:r>
            <a:r>
              <a:rPr sz="862" spc="-64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delovi</a:t>
            </a:r>
            <a:endParaRPr sz="862" dirty="0">
              <a:latin typeface="Arial"/>
              <a:cs typeface="Arial"/>
            </a:endParaRPr>
          </a:p>
          <a:p>
            <a:pPr marL="336574" marR="136013" lvl="1" indent="-125639" algn="just">
              <a:lnSpc>
                <a:spcPts val="944"/>
              </a:lnSpc>
              <a:spcBef>
                <a:spcPts val="21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b="1" spc="9" dirty="0">
                <a:solidFill>
                  <a:srgbClr val="A50020"/>
                </a:solidFill>
                <a:latin typeface="Arial"/>
                <a:cs typeface="Arial"/>
              </a:rPr>
              <a:t>GPU </a:t>
            </a:r>
            <a:r>
              <a:rPr sz="862" b="1" spc="5" dirty="0">
                <a:solidFill>
                  <a:srgbClr val="A50020"/>
                </a:solidFill>
                <a:latin typeface="Arial"/>
                <a:cs typeface="Arial"/>
              </a:rPr>
              <a:t>(Graphic Processing </a:t>
            </a:r>
            <a:r>
              <a:rPr sz="862" b="1" dirty="0">
                <a:solidFill>
                  <a:srgbClr val="A50020"/>
                </a:solidFill>
                <a:latin typeface="Arial"/>
                <a:cs typeface="Arial"/>
              </a:rPr>
              <a:t>Unit) </a:t>
            </a:r>
            <a:r>
              <a:rPr sz="862" b="1" spc="5" dirty="0">
                <a:solidFill>
                  <a:srgbClr val="A50020"/>
                </a:solidFill>
                <a:latin typeface="Arial"/>
                <a:cs typeface="Arial"/>
              </a:rPr>
              <a:t>grafi</a:t>
            </a:r>
            <a:r>
              <a:rPr sz="862" spc="5" dirty="0">
                <a:solidFill>
                  <a:srgbClr val="A50020"/>
                </a:solidFill>
                <a:latin typeface="Arial"/>
                <a:cs typeface="Arial"/>
              </a:rPr>
              <a:t>č</a:t>
            </a:r>
            <a:r>
              <a:rPr sz="862" b="1" spc="5" dirty="0">
                <a:solidFill>
                  <a:srgbClr val="A50020"/>
                </a:solidFill>
                <a:latin typeface="Arial"/>
                <a:cs typeface="Arial"/>
              </a:rPr>
              <a:t>ki  procesor</a:t>
            </a:r>
            <a:r>
              <a:rPr sz="862" spc="5" dirty="0">
                <a:latin typeface="Arial"/>
                <a:cs typeface="Arial"/>
              </a:rPr>
              <a:t>, ujedno </a:t>
            </a:r>
            <a:r>
              <a:rPr sz="862" dirty="0">
                <a:latin typeface="Arial"/>
                <a:cs typeface="Arial"/>
              </a:rPr>
              <a:t>i </a:t>
            </a:r>
            <a:r>
              <a:rPr sz="862" spc="5" dirty="0">
                <a:latin typeface="Arial"/>
                <a:cs typeface="Arial"/>
              </a:rPr>
              <a:t>glavni deo koji prevodi  binarni kod u</a:t>
            </a:r>
            <a:r>
              <a:rPr sz="862" spc="-27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sliku)</a:t>
            </a:r>
          </a:p>
          <a:p>
            <a:pPr marL="336574" marR="47835" lvl="1" indent="-125639">
              <a:lnSpc>
                <a:spcPts val="944"/>
              </a:lnSpc>
              <a:spcBef>
                <a:spcPts val="21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b="1" spc="9" dirty="0">
                <a:solidFill>
                  <a:srgbClr val="A50020"/>
                </a:solidFill>
                <a:latin typeface="Arial"/>
                <a:cs typeface="Arial"/>
              </a:rPr>
              <a:t>RAM </a:t>
            </a:r>
            <a:r>
              <a:rPr sz="862" b="1" dirty="0">
                <a:solidFill>
                  <a:srgbClr val="A50020"/>
                </a:solidFill>
                <a:latin typeface="Arial"/>
                <a:cs typeface="Arial"/>
              </a:rPr>
              <a:t>(ili </a:t>
            </a:r>
            <a:r>
              <a:rPr sz="862" b="1" spc="9" dirty="0">
                <a:solidFill>
                  <a:srgbClr val="A50020"/>
                </a:solidFill>
                <a:latin typeface="Arial"/>
                <a:cs typeface="Arial"/>
              </a:rPr>
              <a:t>VRAM </a:t>
            </a:r>
            <a:r>
              <a:rPr sz="862" b="1" spc="5" dirty="0">
                <a:solidFill>
                  <a:srgbClr val="A50020"/>
                </a:solidFill>
                <a:latin typeface="Arial"/>
                <a:cs typeface="Arial"/>
              </a:rPr>
              <a:t>- Video Random Acces  Memory </a:t>
            </a:r>
            <a:r>
              <a:rPr sz="862" b="1" dirty="0">
                <a:solidFill>
                  <a:srgbClr val="A50020"/>
                </a:solidFill>
                <a:latin typeface="Arial"/>
                <a:cs typeface="Arial"/>
              </a:rPr>
              <a:t>ili </a:t>
            </a:r>
            <a:r>
              <a:rPr sz="862" b="1" spc="9" dirty="0">
                <a:solidFill>
                  <a:srgbClr val="A50020"/>
                </a:solidFill>
                <a:latin typeface="Arial"/>
                <a:cs typeface="Arial"/>
              </a:rPr>
              <a:t>FRAME </a:t>
            </a:r>
            <a:r>
              <a:rPr sz="862" b="1" spc="5" dirty="0">
                <a:solidFill>
                  <a:srgbClr val="A50020"/>
                </a:solidFill>
                <a:latin typeface="Arial"/>
                <a:cs typeface="Arial"/>
              </a:rPr>
              <a:t>BUFER), </a:t>
            </a:r>
            <a:r>
              <a:rPr sz="862" spc="5" dirty="0">
                <a:latin typeface="Arial"/>
                <a:cs typeface="Arial"/>
              </a:rPr>
              <a:t>služi za  memorisanje nepohodnih podataka za</a:t>
            </a:r>
            <a:r>
              <a:rPr sz="862" spc="-73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GPU</a:t>
            </a:r>
            <a:endParaRPr sz="862" dirty="0">
              <a:latin typeface="Arial"/>
              <a:cs typeface="Arial"/>
            </a:endParaRPr>
          </a:p>
          <a:p>
            <a:pPr marL="336574" marR="39190" lvl="1" indent="-125639">
              <a:lnSpc>
                <a:spcPct val="91600"/>
              </a:lnSpc>
              <a:spcBef>
                <a:spcPts val="195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b="1" spc="9" dirty="0">
                <a:solidFill>
                  <a:srgbClr val="A50020"/>
                </a:solidFill>
                <a:latin typeface="Arial"/>
                <a:cs typeface="Arial"/>
              </a:rPr>
              <a:t>RAMDAC </a:t>
            </a:r>
            <a:r>
              <a:rPr sz="862" spc="5" dirty="0">
                <a:latin typeface="Arial"/>
                <a:cs typeface="Arial"/>
              </a:rPr>
              <a:t>čip koji vrši konverziju </a:t>
            </a:r>
            <a:r>
              <a:rPr sz="862" dirty="0">
                <a:latin typeface="Arial"/>
                <a:cs typeface="Arial"/>
              </a:rPr>
              <a:t>digitalnih </a:t>
            </a:r>
            <a:r>
              <a:rPr sz="862" spc="5" dirty="0">
                <a:latin typeface="Arial"/>
                <a:cs typeface="Arial"/>
              </a:rPr>
              <a:t>u  analogne </a:t>
            </a:r>
            <a:r>
              <a:rPr sz="862" dirty="0">
                <a:latin typeface="Arial"/>
                <a:cs typeface="Arial"/>
              </a:rPr>
              <a:t>signale. </a:t>
            </a:r>
            <a:r>
              <a:rPr sz="862" spc="5" dirty="0">
                <a:latin typeface="Arial"/>
                <a:cs typeface="Arial"/>
              </a:rPr>
              <a:t>Kod </a:t>
            </a:r>
            <a:r>
              <a:rPr sz="862" dirty="0">
                <a:latin typeface="Arial"/>
                <a:cs typeface="Arial"/>
              </a:rPr>
              <a:t>monitora </a:t>
            </a:r>
            <a:r>
              <a:rPr sz="862" spc="5" dirty="0">
                <a:latin typeface="Arial"/>
                <a:cs typeface="Arial"/>
              </a:rPr>
              <a:t>sa </a:t>
            </a:r>
            <a:r>
              <a:rPr sz="862" dirty="0">
                <a:latin typeface="Arial"/>
                <a:cs typeface="Arial"/>
              </a:rPr>
              <a:t>ravnim  </a:t>
            </a:r>
            <a:r>
              <a:rPr sz="862" spc="5" dirty="0">
                <a:latin typeface="Arial"/>
                <a:cs typeface="Arial"/>
              </a:rPr>
              <a:t>ekranom ova </a:t>
            </a:r>
            <a:r>
              <a:rPr sz="862" dirty="0">
                <a:latin typeface="Arial"/>
                <a:cs typeface="Arial"/>
              </a:rPr>
              <a:t>funkcija nije</a:t>
            </a:r>
            <a:r>
              <a:rPr sz="862" spc="-18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potrebna.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929922" y="440454"/>
            <a:ext cx="1482250" cy="279878"/>
          </a:xfrm>
          <a:prstGeom prst="rect">
            <a:avLst/>
          </a:prstGeom>
        </p:spPr>
        <p:txBody>
          <a:bodyPr vert="horz" wrap="square" lIns="0" tIns="14408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113"/>
              </a:spcBef>
            </a:pPr>
            <a:r>
              <a:rPr spc="9" dirty="0"/>
              <a:t>Osnovni</a:t>
            </a:r>
            <a:r>
              <a:rPr spc="-50" dirty="0"/>
              <a:t> </a:t>
            </a:r>
            <a:r>
              <a:rPr spc="9" dirty="0"/>
              <a:t>delovi</a:t>
            </a:r>
          </a:p>
        </p:txBody>
      </p:sp>
      <p:grpSp>
        <p:nvGrpSpPr>
          <p:cNvPr id="15" name="object 15"/>
          <p:cNvGrpSpPr/>
          <p:nvPr/>
        </p:nvGrpSpPr>
        <p:grpSpPr>
          <a:xfrm>
            <a:off x="1299514" y="5183"/>
            <a:ext cx="4797718" cy="3424390"/>
            <a:chOff x="61682" y="5711"/>
            <a:chExt cx="5286375" cy="3773170"/>
          </a:xfrm>
        </p:grpSpPr>
        <p:sp>
          <p:nvSpPr>
            <p:cNvPr id="16" name="object 16"/>
            <p:cNvSpPr/>
            <p:nvPr/>
          </p:nvSpPr>
          <p:spPr>
            <a:xfrm>
              <a:off x="3328461" y="1371627"/>
              <a:ext cx="1528175" cy="103054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17" name="object 17"/>
            <p:cNvSpPr/>
            <p:nvPr/>
          </p:nvSpPr>
          <p:spPr>
            <a:xfrm>
              <a:off x="62317" y="6346"/>
              <a:ext cx="5285105" cy="3771900"/>
            </a:xfrm>
            <a:custGeom>
              <a:avLst/>
              <a:gdLst/>
              <a:ahLst/>
              <a:cxnLst/>
              <a:rect l="l" t="t" r="r" b="b"/>
              <a:pathLst>
                <a:path w="5285105" h="3771900">
                  <a:moveTo>
                    <a:pt x="0" y="0"/>
                  </a:moveTo>
                  <a:lnTo>
                    <a:pt x="0" y="3771656"/>
                  </a:lnTo>
                  <a:lnTo>
                    <a:pt x="5284637" y="3771656"/>
                  </a:lnTo>
                  <a:lnTo>
                    <a:pt x="5284637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34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492095" y="216156"/>
            <a:ext cx="3936146" cy="239166"/>
            <a:chOff x="5783138" y="238172"/>
            <a:chExt cx="4337050" cy="263525"/>
          </a:xfrm>
        </p:grpSpPr>
        <p:sp>
          <p:nvSpPr>
            <p:cNvPr id="21" name="object 21"/>
            <p:cNvSpPr/>
            <p:nvPr/>
          </p:nvSpPr>
          <p:spPr>
            <a:xfrm>
              <a:off x="5783138" y="238172"/>
              <a:ext cx="132332" cy="2572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22" name="object 22"/>
            <p:cNvSpPr/>
            <p:nvPr/>
          </p:nvSpPr>
          <p:spPr>
            <a:xfrm>
              <a:off x="5982324" y="303597"/>
              <a:ext cx="4137639" cy="13230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23" name="object 23"/>
            <p:cNvSpPr/>
            <p:nvPr/>
          </p:nvSpPr>
          <p:spPr>
            <a:xfrm>
              <a:off x="5980849" y="238175"/>
              <a:ext cx="133985" cy="131445"/>
            </a:xfrm>
            <a:custGeom>
              <a:avLst/>
              <a:gdLst/>
              <a:ahLst/>
              <a:cxnLst/>
              <a:rect l="l" t="t" r="r" b="b"/>
              <a:pathLst>
                <a:path w="133985" h="131445">
                  <a:moveTo>
                    <a:pt x="66167" y="65430"/>
                  </a:moveTo>
                  <a:lnTo>
                    <a:pt x="0" y="65430"/>
                  </a:lnTo>
                  <a:lnTo>
                    <a:pt x="0" y="130848"/>
                  </a:lnTo>
                  <a:lnTo>
                    <a:pt x="66167" y="130848"/>
                  </a:lnTo>
                  <a:lnTo>
                    <a:pt x="66167" y="65430"/>
                  </a:lnTo>
                  <a:close/>
                </a:path>
                <a:path w="133985" h="131445">
                  <a:moveTo>
                    <a:pt x="133781" y="0"/>
                  </a:moveTo>
                  <a:lnTo>
                    <a:pt x="66167" y="0"/>
                  </a:lnTo>
                  <a:lnTo>
                    <a:pt x="66167" y="65430"/>
                  </a:lnTo>
                  <a:lnTo>
                    <a:pt x="133781" y="65430"/>
                  </a:lnTo>
                  <a:lnTo>
                    <a:pt x="133781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24" name="object 24"/>
            <p:cNvSpPr/>
            <p:nvPr/>
          </p:nvSpPr>
          <p:spPr>
            <a:xfrm>
              <a:off x="6047018" y="303597"/>
              <a:ext cx="67945" cy="67945"/>
            </a:xfrm>
            <a:custGeom>
              <a:avLst/>
              <a:gdLst/>
              <a:ahLst/>
              <a:cxnLst/>
              <a:rect l="l" t="t" r="r" b="b"/>
              <a:pathLst>
                <a:path w="67945" h="67945">
                  <a:moveTo>
                    <a:pt x="67621" y="67621"/>
                  </a:moveTo>
                  <a:lnTo>
                    <a:pt x="67621" y="0"/>
                  </a:lnTo>
                  <a:lnTo>
                    <a:pt x="0" y="0"/>
                  </a:lnTo>
                  <a:lnTo>
                    <a:pt x="0" y="67621"/>
                  </a:lnTo>
                  <a:lnTo>
                    <a:pt x="67621" y="67621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25" name="object 25"/>
            <p:cNvSpPr/>
            <p:nvPr/>
          </p:nvSpPr>
          <p:spPr>
            <a:xfrm>
              <a:off x="5915436" y="370487"/>
              <a:ext cx="66675" cy="66040"/>
            </a:xfrm>
            <a:custGeom>
              <a:avLst/>
              <a:gdLst/>
              <a:ahLst/>
              <a:cxnLst/>
              <a:rect l="l" t="t" r="r" b="b"/>
              <a:pathLst>
                <a:path w="66675" h="66040">
                  <a:moveTo>
                    <a:pt x="0" y="65418"/>
                  </a:moveTo>
                  <a:lnTo>
                    <a:pt x="66157" y="65418"/>
                  </a:lnTo>
                  <a:lnTo>
                    <a:pt x="66157" y="0"/>
                  </a:lnTo>
                  <a:lnTo>
                    <a:pt x="0" y="0"/>
                  </a:lnTo>
                  <a:lnTo>
                    <a:pt x="0" y="65418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26" name="object 26"/>
            <p:cNvSpPr/>
            <p:nvPr/>
          </p:nvSpPr>
          <p:spPr>
            <a:xfrm>
              <a:off x="5846353" y="304329"/>
              <a:ext cx="68580" cy="66675"/>
            </a:xfrm>
            <a:custGeom>
              <a:avLst/>
              <a:gdLst/>
              <a:ahLst/>
              <a:cxnLst/>
              <a:rect l="l" t="t" r="r" b="b"/>
              <a:pathLst>
                <a:path w="68579" h="66675">
                  <a:moveTo>
                    <a:pt x="68359" y="66157"/>
                  </a:moveTo>
                  <a:lnTo>
                    <a:pt x="68359" y="0"/>
                  </a:lnTo>
                  <a:lnTo>
                    <a:pt x="0" y="0"/>
                  </a:lnTo>
                  <a:lnTo>
                    <a:pt x="0" y="66157"/>
                  </a:lnTo>
                  <a:lnTo>
                    <a:pt x="68359" y="66157"/>
                  </a:lnTo>
                  <a:close/>
                </a:path>
              </a:pathLst>
            </a:custGeom>
            <a:solidFill>
              <a:srgbClr val="00007D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27" name="object 27"/>
            <p:cNvSpPr/>
            <p:nvPr/>
          </p:nvSpPr>
          <p:spPr>
            <a:xfrm>
              <a:off x="5915431" y="369023"/>
              <a:ext cx="132080" cy="132715"/>
            </a:xfrm>
            <a:custGeom>
              <a:avLst/>
              <a:gdLst/>
              <a:ahLst/>
              <a:cxnLst/>
              <a:rect l="l" t="t" r="r" b="b"/>
              <a:pathLst>
                <a:path w="132079" h="132715">
                  <a:moveTo>
                    <a:pt x="131584" y="0"/>
                  </a:moveTo>
                  <a:lnTo>
                    <a:pt x="65430" y="0"/>
                  </a:lnTo>
                  <a:lnTo>
                    <a:pt x="65430" y="66890"/>
                  </a:lnTo>
                  <a:lnTo>
                    <a:pt x="0" y="66890"/>
                  </a:lnTo>
                  <a:lnTo>
                    <a:pt x="0" y="132308"/>
                  </a:lnTo>
                  <a:lnTo>
                    <a:pt x="66154" y="132308"/>
                  </a:lnTo>
                  <a:lnTo>
                    <a:pt x="66154" y="66890"/>
                  </a:lnTo>
                  <a:lnTo>
                    <a:pt x="131584" y="66890"/>
                  </a:lnTo>
                  <a:lnTo>
                    <a:pt x="131584" y="0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720721" y="3045182"/>
            <a:ext cx="556132" cy="91365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499" spc="9" dirty="0">
                <a:latin typeface="Arial"/>
                <a:cs typeface="Arial"/>
              </a:rPr>
              <a:t>r </a:t>
            </a:r>
            <a:endParaRPr sz="499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599305" y="435452"/>
            <a:ext cx="2986400" cy="2379491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37742">
              <a:spcBef>
                <a:spcPts val="113"/>
              </a:spcBef>
            </a:pPr>
            <a:r>
              <a:rPr sz="1724" spc="14" dirty="0">
                <a:solidFill>
                  <a:srgbClr val="00007C"/>
                </a:solidFill>
                <a:latin typeface="Arial"/>
                <a:cs typeface="Arial"/>
              </a:rPr>
              <a:t>GPU</a:t>
            </a:r>
            <a:endParaRPr sz="1724">
              <a:latin typeface="Arial"/>
              <a:cs typeface="Arial"/>
            </a:endParaRPr>
          </a:p>
          <a:p>
            <a:pPr marL="161371" marR="4611" indent="-150421">
              <a:lnSpc>
                <a:spcPts val="1135"/>
              </a:lnSpc>
              <a:spcBef>
                <a:spcPts val="1121"/>
              </a:spcBef>
              <a:buClr>
                <a:srgbClr val="00007C"/>
              </a:buClr>
              <a:buSzPct val="73913"/>
              <a:buFont typeface="Wingdings"/>
              <a:buChar char=""/>
              <a:tabLst>
                <a:tab pos="161948" algn="l"/>
              </a:tabLst>
            </a:pPr>
            <a:r>
              <a:rPr sz="1044" dirty="0">
                <a:solidFill>
                  <a:srgbClr val="FF0000"/>
                </a:solidFill>
                <a:latin typeface="Arial"/>
                <a:cs typeface="Arial"/>
              </a:rPr>
              <a:t>Grafički procesor - obavlja neophodna  izračunavanja i formira sliku koja ide na</a:t>
            </a:r>
            <a:r>
              <a:rPr sz="1044" spc="-4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44" dirty="0">
                <a:solidFill>
                  <a:srgbClr val="FF0000"/>
                </a:solidFill>
                <a:latin typeface="Arial"/>
                <a:cs typeface="Arial"/>
              </a:rPr>
              <a:t>monitor</a:t>
            </a:r>
            <a:endParaRPr sz="1044">
              <a:latin typeface="Arial"/>
              <a:cs typeface="Arial"/>
            </a:endParaRPr>
          </a:p>
          <a:p>
            <a:pPr marL="161371" marR="189034" indent="-150421">
              <a:lnSpc>
                <a:spcPts val="1135"/>
              </a:lnSpc>
              <a:spcBef>
                <a:spcPts val="250"/>
              </a:spcBef>
              <a:buClr>
                <a:srgbClr val="00007C"/>
              </a:buClr>
              <a:buSzPct val="73913"/>
              <a:buFont typeface="Wingdings"/>
              <a:buChar char=""/>
              <a:tabLst>
                <a:tab pos="161948" algn="l"/>
              </a:tabLst>
            </a:pPr>
            <a:r>
              <a:rPr sz="1044" dirty="0">
                <a:latin typeface="Arial"/>
                <a:cs typeface="Arial"/>
              </a:rPr>
              <a:t>Najveći deo izračunavanja koje obavlja GPU  vezana su za 3D</a:t>
            </a:r>
            <a:r>
              <a:rPr sz="1044" spc="-9" dirty="0">
                <a:latin typeface="Arial"/>
                <a:cs typeface="Arial"/>
              </a:rPr>
              <a:t> </a:t>
            </a:r>
            <a:r>
              <a:rPr sz="1044" dirty="0">
                <a:latin typeface="Arial"/>
                <a:cs typeface="Arial"/>
              </a:rPr>
              <a:t>grafiku</a:t>
            </a:r>
            <a:endParaRPr sz="1044">
              <a:latin typeface="Arial"/>
              <a:cs typeface="Arial"/>
            </a:endParaRPr>
          </a:p>
          <a:p>
            <a:pPr marL="336574" lvl="1" indent="-125639">
              <a:spcBef>
                <a:spcPts val="109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Renderovanje</a:t>
            </a:r>
            <a:r>
              <a:rPr sz="862" spc="-5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objekata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1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Lepljenje</a:t>
            </a:r>
            <a:r>
              <a:rPr sz="862" spc="-5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tekstura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2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dirty="0">
                <a:latin typeface="Arial"/>
                <a:cs typeface="Arial"/>
              </a:rPr>
              <a:t>Svetla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2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dirty="0">
                <a:latin typeface="Arial"/>
                <a:cs typeface="Arial"/>
              </a:rPr>
              <a:t>Particle</a:t>
            </a:r>
            <a:r>
              <a:rPr sz="862" spc="-5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efekti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18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Korekcija </a:t>
            </a:r>
            <a:r>
              <a:rPr sz="862" dirty="0">
                <a:latin typeface="Arial"/>
                <a:cs typeface="Arial"/>
              </a:rPr>
              <a:t>pravih linija</a:t>
            </a:r>
            <a:r>
              <a:rPr sz="862" spc="-5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(Anti-Aliasing)</a:t>
            </a:r>
            <a:endParaRPr sz="862">
              <a:latin typeface="Arial"/>
              <a:cs typeface="Arial"/>
            </a:endParaRPr>
          </a:p>
          <a:p>
            <a:pPr marL="161371" marR="220157" indent="-150421">
              <a:lnSpc>
                <a:spcPts val="1135"/>
              </a:lnSpc>
              <a:spcBef>
                <a:spcPts val="263"/>
              </a:spcBef>
              <a:buClr>
                <a:srgbClr val="00007C"/>
              </a:buClr>
              <a:buSzPct val="73913"/>
              <a:buFont typeface="Wingdings"/>
              <a:buChar char=""/>
              <a:tabLst>
                <a:tab pos="161948" algn="l"/>
              </a:tabLst>
            </a:pPr>
            <a:r>
              <a:rPr sz="1044" spc="5" dirty="0">
                <a:latin typeface="Arial"/>
                <a:cs typeface="Arial"/>
              </a:rPr>
              <a:t>U </a:t>
            </a:r>
            <a:r>
              <a:rPr sz="1044" dirty="0">
                <a:latin typeface="Arial"/>
                <a:cs typeface="Arial"/>
              </a:rPr>
              <a:t>novije vreme, koristi se i za izračunavanja  vezana za fiziku u kompjuterskim</a:t>
            </a:r>
            <a:r>
              <a:rPr sz="1044" spc="-23" dirty="0">
                <a:latin typeface="Arial"/>
                <a:cs typeface="Arial"/>
              </a:rPr>
              <a:t> </a:t>
            </a:r>
            <a:r>
              <a:rPr sz="1044" dirty="0">
                <a:latin typeface="Arial"/>
                <a:cs typeface="Arial"/>
              </a:rPr>
              <a:t>igrama</a:t>
            </a:r>
            <a:endParaRPr sz="1044">
              <a:latin typeface="Arial"/>
              <a:cs typeface="Arial"/>
            </a:endParaRPr>
          </a:p>
          <a:p>
            <a:pPr marL="161371" marR="161371" indent="-150421">
              <a:lnSpc>
                <a:spcPts val="1135"/>
              </a:lnSpc>
              <a:spcBef>
                <a:spcPts val="245"/>
              </a:spcBef>
              <a:buClr>
                <a:srgbClr val="00007C"/>
              </a:buClr>
              <a:buSzPct val="73913"/>
              <a:buFont typeface="Wingdings"/>
              <a:buChar char=""/>
              <a:tabLst>
                <a:tab pos="161948" algn="l"/>
              </a:tabLst>
            </a:pPr>
            <a:r>
              <a:rPr sz="1044" spc="5" dirty="0">
                <a:latin typeface="Arial"/>
                <a:cs typeface="Arial"/>
              </a:rPr>
              <a:t>U </a:t>
            </a:r>
            <a:r>
              <a:rPr sz="1044" dirty="0">
                <a:latin typeface="Arial"/>
                <a:cs typeface="Arial"/>
              </a:rPr>
              <a:t>novije vreme se GPU procesori koriste i za  naučna</a:t>
            </a:r>
            <a:r>
              <a:rPr sz="1044" spc="-5" dirty="0">
                <a:latin typeface="Arial"/>
                <a:cs typeface="Arial"/>
              </a:rPr>
              <a:t> </a:t>
            </a:r>
            <a:r>
              <a:rPr sz="1044" dirty="0">
                <a:latin typeface="Arial"/>
                <a:cs typeface="Arial"/>
              </a:rPr>
              <a:t>izračunavanja</a:t>
            </a:r>
            <a:endParaRPr sz="1044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695951" y="5183"/>
            <a:ext cx="9197212" cy="6402145"/>
            <a:chOff x="498497" y="5711"/>
            <a:chExt cx="10133965" cy="7054215"/>
          </a:xfrm>
        </p:grpSpPr>
        <p:sp>
          <p:nvSpPr>
            <p:cNvPr id="31" name="object 31"/>
            <p:cNvSpPr/>
            <p:nvPr/>
          </p:nvSpPr>
          <p:spPr>
            <a:xfrm>
              <a:off x="8995318" y="1440716"/>
              <a:ext cx="1173882" cy="112757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2" name="object 32"/>
            <p:cNvSpPr/>
            <p:nvPr/>
          </p:nvSpPr>
          <p:spPr>
            <a:xfrm>
              <a:off x="5346953" y="6346"/>
              <a:ext cx="5285105" cy="3771900"/>
            </a:xfrm>
            <a:custGeom>
              <a:avLst/>
              <a:gdLst/>
              <a:ahLst/>
              <a:cxnLst/>
              <a:rect l="l" t="t" r="r" b="b"/>
              <a:pathLst>
                <a:path w="5285105" h="3771900">
                  <a:moveTo>
                    <a:pt x="0" y="0"/>
                  </a:moveTo>
                  <a:lnTo>
                    <a:pt x="0" y="3771656"/>
                  </a:lnTo>
                  <a:lnTo>
                    <a:pt x="5284637" y="3771656"/>
                  </a:lnTo>
                  <a:lnTo>
                    <a:pt x="5284637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3" name="object 33"/>
            <p:cNvSpPr/>
            <p:nvPr/>
          </p:nvSpPr>
          <p:spPr>
            <a:xfrm>
              <a:off x="498497" y="4009811"/>
              <a:ext cx="132339" cy="25728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4" name="object 34"/>
            <p:cNvSpPr/>
            <p:nvPr/>
          </p:nvSpPr>
          <p:spPr>
            <a:xfrm>
              <a:off x="697694" y="4075237"/>
              <a:ext cx="4137631" cy="13231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5" name="object 35"/>
            <p:cNvSpPr/>
            <p:nvPr/>
          </p:nvSpPr>
          <p:spPr>
            <a:xfrm>
              <a:off x="696214" y="4009821"/>
              <a:ext cx="133985" cy="131445"/>
            </a:xfrm>
            <a:custGeom>
              <a:avLst/>
              <a:gdLst/>
              <a:ahLst/>
              <a:cxnLst/>
              <a:rect l="l" t="t" r="r" b="b"/>
              <a:pathLst>
                <a:path w="133984" h="131445">
                  <a:moveTo>
                    <a:pt x="133781" y="0"/>
                  </a:moveTo>
                  <a:lnTo>
                    <a:pt x="66154" y="0"/>
                  </a:lnTo>
                  <a:lnTo>
                    <a:pt x="66154" y="65417"/>
                  </a:lnTo>
                  <a:lnTo>
                    <a:pt x="0" y="65417"/>
                  </a:lnTo>
                  <a:lnTo>
                    <a:pt x="0" y="130848"/>
                  </a:lnTo>
                  <a:lnTo>
                    <a:pt x="66167" y="130848"/>
                  </a:lnTo>
                  <a:lnTo>
                    <a:pt x="66167" y="65417"/>
                  </a:lnTo>
                  <a:lnTo>
                    <a:pt x="133781" y="65417"/>
                  </a:lnTo>
                  <a:lnTo>
                    <a:pt x="133781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6" name="object 36"/>
            <p:cNvSpPr/>
            <p:nvPr/>
          </p:nvSpPr>
          <p:spPr>
            <a:xfrm>
              <a:off x="762380" y="4075237"/>
              <a:ext cx="67945" cy="67945"/>
            </a:xfrm>
            <a:custGeom>
              <a:avLst/>
              <a:gdLst/>
              <a:ahLst/>
              <a:cxnLst/>
              <a:rect l="l" t="t" r="r" b="b"/>
              <a:pathLst>
                <a:path w="67944" h="67945">
                  <a:moveTo>
                    <a:pt x="67621" y="67621"/>
                  </a:moveTo>
                  <a:lnTo>
                    <a:pt x="67621" y="0"/>
                  </a:lnTo>
                  <a:lnTo>
                    <a:pt x="0" y="0"/>
                  </a:lnTo>
                  <a:lnTo>
                    <a:pt x="0" y="67621"/>
                  </a:lnTo>
                  <a:lnTo>
                    <a:pt x="67621" y="67621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7" name="object 37"/>
            <p:cNvSpPr/>
            <p:nvPr/>
          </p:nvSpPr>
          <p:spPr>
            <a:xfrm>
              <a:off x="630804" y="4142125"/>
              <a:ext cx="66675" cy="66040"/>
            </a:xfrm>
            <a:custGeom>
              <a:avLst/>
              <a:gdLst/>
              <a:ahLst/>
              <a:cxnLst/>
              <a:rect l="l" t="t" r="r" b="b"/>
              <a:pathLst>
                <a:path w="66675" h="66039">
                  <a:moveTo>
                    <a:pt x="0" y="65426"/>
                  </a:moveTo>
                  <a:lnTo>
                    <a:pt x="66157" y="65426"/>
                  </a:lnTo>
                  <a:lnTo>
                    <a:pt x="66157" y="0"/>
                  </a:lnTo>
                  <a:lnTo>
                    <a:pt x="0" y="0"/>
                  </a:lnTo>
                  <a:lnTo>
                    <a:pt x="0" y="65426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8" name="object 38"/>
            <p:cNvSpPr/>
            <p:nvPr/>
          </p:nvSpPr>
          <p:spPr>
            <a:xfrm>
              <a:off x="561712" y="4075968"/>
              <a:ext cx="68580" cy="66675"/>
            </a:xfrm>
            <a:custGeom>
              <a:avLst/>
              <a:gdLst/>
              <a:ahLst/>
              <a:cxnLst/>
              <a:rect l="l" t="t" r="r" b="b"/>
              <a:pathLst>
                <a:path w="68579" h="66675">
                  <a:moveTo>
                    <a:pt x="68359" y="66157"/>
                  </a:moveTo>
                  <a:lnTo>
                    <a:pt x="68359" y="0"/>
                  </a:lnTo>
                  <a:lnTo>
                    <a:pt x="0" y="0"/>
                  </a:lnTo>
                  <a:lnTo>
                    <a:pt x="0" y="66157"/>
                  </a:lnTo>
                  <a:lnTo>
                    <a:pt x="68359" y="66157"/>
                  </a:lnTo>
                  <a:close/>
                </a:path>
              </a:pathLst>
            </a:custGeom>
            <a:solidFill>
              <a:srgbClr val="00007D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9" name="object 39"/>
            <p:cNvSpPr/>
            <p:nvPr/>
          </p:nvSpPr>
          <p:spPr>
            <a:xfrm>
              <a:off x="630796" y="4140669"/>
              <a:ext cx="132080" cy="132715"/>
            </a:xfrm>
            <a:custGeom>
              <a:avLst/>
              <a:gdLst/>
              <a:ahLst/>
              <a:cxnLst/>
              <a:rect l="l" t="t" r="r" b="b"/>
              <a:pathLst>
                <a:path w="132079" h="132714">
                  <a:moveTo>
                    <a:pt x="131584" y="0"/>
                  </a:moveTo>
                  <a:lnTo>
                    <a:pt x="65417" y="0"/>
                  </a:lnTo>
                  <a:lnTo>
                    <a:pt x="65417" y="66890"/>
                  </a:lnTo>
                  <a:lnTo>
                    <a:pt x="0" y="66890"/>
                  </a:lnTo>
                  <a:lnTo>
                    <a:pt x="0" y="132308"/>
                  </a:lnTo>
                  <a:lnTo>
                    <a:pt x="66154" y="132308"/>
                  </a:lnTo>
                  <a:lnTo>
                    <a:pt x="66154" y="66890"/>
                  </a:lnTo>
                  <a:lnTo>
                    <a:pt x="131584" y="66890"/>
                  </a:lnTo>
                  <a:lnTo>
                    <a:pt x="131584" y="0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0" name="object 40"/>
            <p:cNvSpPr/>
            <p:nvPr/>
          </p:nvSpPr>
          <p:spPr>
            <a:xfrm>
              <a:off x="2498422" y="5775128"/>
              <a:ext cx="2251023" cy="128457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929917" y="3858453"/>
            <a:ext cx="3480867" cy="2570826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724" spc="9" dirty="0">
                <a:solidFill>
                  <a:srgbClr val="00007C"/>
                </a:solidFill>
                <a:latin typeface="Arial"/>
                <a:cs typeface="Arial"/>
              </a:rPr>
              <a:t>Princip rada grafičke</a:t>
            </a:r>
            <a:r>
              <a:rPr sz="1724" spc="-9" dirty="0">
                <a:solidFill>
                  <a:srgbClr val="00007C"/>
                </a:solidFill>
                <a:latin typeface="Arial"/>
                <a:cs typeface="Arial"/>
              </a:rPr>
              <a:t> </a:t>
            </a:r>
            <a:r>
              <a:rPr sz="1724" spc="9" dirty="0">
                <a:solidFill>
                  <a:srgbClr val="00007C"/>
                </a:solidFill>
                <a:latin typeface="Arial"/>
                <a:cs typeface="Arial"/>
              </a:rPr>
              <a:t>kartice</a:t>
            </a:r>
            <a:endParaRPr sz="1724">
              <a:latin typeface="Arial"/>
              <a:cs typeface="Arial"/>
            </a:endParaRPr>
          </a:p>
          <a:p>
            <a:pPr marL="161371" marR="4611" indent="-150421">
              <a:lnSpc>
                <a:spcPts val="1044"/>
              </a:lnSpc>
              <a:spcBef>
                <a:spcPts val="876"/>
              </a:spcBef>
              <a:buClr>
                <a:srgbClr val="00007C"/>
              </a:buClr>
              <a:buSzPct val="76190"/>
              <a:buFont typeface="Wingdings"/>
              <a:buChar char=""/>
              <a:tabLst>
                <a:tab pos="161948" algn="l"/>
              </a:tabLst>
            </a:pPr>
            <a:r>
              <a:rPr sz="953" dirty="0">
                <a:latin typeface="Arial"/>
                <a:cs typeface="Arial"/>
              </a:rPr>
              <a:t>Video </a:t>
            </a:r>
            <a:r>
              <a:rPr sz="953" b="1" i="1" dirty="0">
                <a:latin typeface="Arial"/>
                <a:cs typeface="Arial"/>
              </a:rPr>
              <a:t>RAM</a:t>
            </a:r>
            <a:r>
              <a:rPr sz="953" dirty="0">
                <a:latin typeface="Arial"/>
                <a:cs typeface="Arial"/>
              </a:rPr>
              <a:t>, (</a:t>
            </a:r>
            <a:r>
              <a:rPr sz="953" b="1" i="1" dirty="0">
                <a:latin typeface="Arial"/>
                <a:cs typeface="Arial"/>
              </a:rPr>
              <a:t>Frame </a:t>
            </a:r>
            <a:r>
              <a:rPr sz="953" b="1" i="1" spc="5" dirty="0">
                <a:latin typeface="Arial"/>
                <a:cs typeface="Arial"/>
              </a:rPr>
              <a:t>buffer) </a:t>
            </a:r>
            <a:r>
              <a:rPr sz="953" b="1" i="1" dirty="0">
                <a:latin typeface="Arial"/>
                <a:cs typeface="Arial"/>
              </a:rPr>
              <a:t>- </a:t>
            </a:r>
            <a:r>
              <a:rPr sz="953" spc="5" dirty="0">
                <a:latin typeface="Arial"/>
                <a:cs typeface="Arial"/>
              </a:rPr>
              <a:t>sadrži </a:t>
            </a:r>
            <a:r>
              <a:rPr sz="953" dirty="0">
                <a:latin typeface="Arial"/>
                <a:cs typeface="Arial"/>
              </a:rPr>
              <a:t>sliku koju monitor </a:t>
            </a:r>
            <a:r>
              <a:rPr sz="953" spc="5" dirty="0">
                <a:latin typeface="Arial"/>
                <a:cs typeface="Arial"/>
              </a:rPr>
              <a:t>u  datom trenutku </a:t>
            </a:r>
            <a:r>
              <a:rPr sz="953" dirty="0">
                <a:latin typeface="Arial"/>
                <a:cs typeface="Arial"/>
              </a:rPr>
              <a:t>treba </a:t>
            </a:r>
            <a:r>
              <a:rPr sz="953" spc="5" dirty="0">
                <a:latin typeface="Arial"/>
                <a:cs typeface="Arial"/>
              </a:rPr>
              <a:t>da </a:t>
            </a:r>
            <a:r>
              <a:rPr sz="953" dirty="0">
                <a:latin typeface="Arial"/>
                <a:cs typeface="Arial"/>
              </a:rPr>
              <a:t>prikaže. CPU šalje podatke video  kartici. Video procesor </a:t>
            </a:r>
            <a:r>
              <a:rPr sz="953" spc="5" dirty="0">
                <a:latin typeface="Arial"/>
                <a:cs typeface="Arial"/>
              </a:rPr>
              <a:t>formira </a:t>
            </a:r>
            <a:r>
              <a:rPr sz="953" dirty="0">
                <a:latin typeface="Arial"/>
                <a:cs typeface="Arial"/>
              </a:rPr>
              <a:t>sliku koja treba biti prikazana  </a:t>
            </a:r>
            <a:r>
              <a:rPr sz="953" spc="5" dirty="0">
                <a:latin typeface="Arial"/>
                <a:cs typeface="Arial"/>
              </a:rPr>
              <a:t>na </a:t>
            </a:r>
            <a:r>
              <a:rPr sz="953" dirty="0">
                <a:latin typeface="Arial"/>
                <a:cs typeface="Arial"/>
              </a:rPr>
              <a:t>monitoru i smešta je </a:t>
            </a:r>
            <a:r>
              <a:rPr sz="953" spc="5" dirty="0">
                <a:latin typeface="Arial"/>
                <a:cs typeface="Arial"/>
              </a:rPr>
              <a:t>u frame </a:t>
            </a:r>
            <a:r>
              <a:rPr sz="953" dirty="0">
                <a:latin typeface="Arial"/>
                <a:cs typeface="Arial"/>
              </a:rPr>
              <a:t>buffer. Slika je velika matrica  bitova. </a:t>
            </a:r>
            <a:r>
              <a:rPr sz="953" spc="5" dirty="0">
                <a:latin typeface="Arial"/>
                <a:cs typeface="Arial"/>
              </a:rPr>
              <a:t>Ona se </a:t>
            </a:r>
            <a:r>
              <a:rPr sz="953" dirty="0">
                <a:latin typeface="Arial"/>
                <a:cs typeface="Arial"/>
              </a:rPr>
              <a:t>neprekidno koristi </a:t>
            </a:r>
            <a:r>
              <a:rPr sz="953" spc="5" dirty="0">
                <a:latin typeface="Arial"/>
                <a:cs typeface="Arial"/>
              </a:rPr>
              <a:t>za </a:t>
            </a:r>
            <a:r>
              <a:rPr sz="953" dirty="0">
                <a:latin typeface="Arial"/>
                <a:cs typeface="Arial"/>
              </a:rPr>
              <a:t>osvežavanje slike </a:t>
            </a:r>
            <a:r>
              <a:rPr sz="953" spc="5" dirty="0">
                <a:latin typeface="Arial"/>
                <a:cs typeface="Arial"/>
              </a:rPr>
              <a:t>na  </a:t>
            </a:r>
            <a:r>
              <a:rPr sz="953" dirty="0">
                <a:latin typeface="Arial"/>
                <a:cs typeface="Arial"/>
              </a:rPr>
              <a:t>ekranu. Starije kartice </a:t>
            </a:r>
            <a:r>
              <a:rPr sz="953" spc="5" dirty="0">
                <a:latin typeface="Arial"/>
                <a:cs typeface="Arial"/>
              </a:rPr>
              <a:t>su </a:t>
            </a:r>
            <a:r>
              <a:rPr sz="953" dirty="0">
                <a:latin typeface="Arial"/>
                <a:cs typeface="Arial"/>
              </a:rPr>
              <a:t>imale 1,2 ili </a:t>
            </a:r>
            <a:r>
              <a:rPr sz="953" spc="5" dirty="0">
                <a:latin typeface="Arial"/>
                <a:cs typeface="Arial"/>
              </a:rPr>
              <a:t>4 </a:t>
            </a:r>
            <a:r>
              <a:rPr sz="953" dirty="0">
                <a:latin typeface="Arial"/>
                <a:cs typeface="Arial"/>
              </a:rPr>
              <a:t>MB </a:t>
            </a:r>
            <a:r>
              <a:rPr sz="953" spc="5" dirty="0">
                <a:latin typeface="Arial"/>
                <a:cs typeface="Arial"/>
              </a:rPr>
              <a:t>RAMa.</a:t>
            </a:r>
            <a:r>
              <a:rPr sz="953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53" dirty="0">
                <a:solidFill>
                  <a:srgbClr val="FF0000"/>
                </a:solidFill>
                <a:latin typeface="Arial"/>
                <a:cs typeface="Arial"/>
              </a:rPr>
              <a:t>Danas  grafičke kartice imaju i </a:t>
            </a:r>
            <a:r>
              <a:rPr sz="953" spc="5" dirty="0">
                <a:solidFill>
                  <a:srgbClr val="FF0000"/>
                </a:solidFill>
                <a:latin typeface="Arial"/>
                <a:cs typeface="Arial"/>
              </a:rPr>
              <a:t>po 512MB </a:t>
            </a:r>
            <a:r>
              <a:rPr sz="953" dirty="0">
                <a:solidFill>
                  <a:srgbClr val="FF0000"/>
                </a:solidFill>
                <a:latin typeface="Arial"/>
                <a:cs typeface="Arial"/>
              </a:rPr>
              <a:t>i više RAM</a:t>
            </a:r>
            <a:r>
              <a:rPr sz="953" spc="27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53" dirty="0">
                <a:solidFill>
                  <a:srgbClr val="FF0000"/>
                </a:solidFill>
                <a:latin typeface="Arial"/>
                <a:cs typeface="Arial"/>
              </a:rPr>
              <a:t>memorije.</a:t>
            </a:r>
            <a:endParaRPr sz="953">
              <a:latin typeface="Arial"/>
              <a:cs typeface="Arial"/>
            </a:endParaRPr>
          </a:p>
          <a:p>
            <a:pPr marL="161371" marR="2006191" indent="-150421">
              <a:lnSpc>
                <a:spcPct val="90900"/>
              </a:lnSpc>
              <a:spcBef>
                <a:spcPts val="622"/>
              </a:spcBef>
              <a:buClr>
                <a:srgbClr val="00007C"/>
              </a:buClr>
              <a:buSzPct val="76190"/>
              <a:buFont typeface="Wingdings"/>
              <a:buChar char=""/>
              <a:tabLst>
                <a:tab pos="161948" algn="l"/>
              </a:tabLst>
            </a:pPr>
            <a:r>
              <a:rPr sz="953" dirty="0">
                <a:latin typeface="Arial"/>
                <a:cs typeface="Arial"/>
              </a:rPr>
              <a:t>GPU proizvodi sliku i  smešta je </a:t>
            </a:r>
            <a:r>
              <a:rPr sz="953" spc="5" dirty="0">
                <a:latin typeface="Arial"/>
                <a:cs typeface="Arial"/>
              </a:rPr>
              <a:t>u </a:t>
            </a:r>
            <a:r>
              <a:rPr sz="953" dirty="0">
                <a:latin typeface="Arial"/>
                <a:cs typeface="Arial"/>
              </a:rPr>
              <a:t>video RAM.  Zatim </a:t>
            </a:r>
            <a:r>
              <a:rPr sz="953" spc="5" dirty="0">
                <a:latin typeface="Arial"/>
                <a:cs typeface="Arial"/>
              </a:rPr>
              <a:t>se </a:t>
            </a:r>
            <a:r>
              <a:rPr sz="953" dirty="0">
                <a:latin typeface="Arial"/>
                <a:cs typeface="Arial"/>
              </a:rPr>
              <a:t>slika iz video  RAMa šalje </a:t>
            </a:r>
            <a:r>
              <a:rPr sz="953" spc="5" dirty="0">
                <a:latin typeface="Arial"/>
                <a:cs typeface="Arial"/>
              </a:rPr>
              <a:t>na </a:t>
            </a:r>
            <a:r>
              <a:rPr sz="953" dirty="0">
                <a:latin typeface="Arial"/>
                <a:cs typeface="Arial"/>
              </a:rPr>
              <a:t>izlaz </a:t>
            </a:r>
            <a:r>
              <a:rPr sz="953" spc="5" dirty="0">
                <a:latin typeface="Arial"/>
                <a:cs typeface="Arial"/>
              </a:rPr>
              <a:t>za  </a:t>
            </a:r>
            <a:r>
              <a:rPr sz="953" dirty="0">
                <a:latin typeface="Arial"/>
                <a:cs typeface="Arial"/>
              </a:rPr>
              <a:t>monitor. </a:t>
            </a:r>
            <a:r>
              <a:rPr sz="953" spc="5" dirty="0">
                <a:latin typeface="Arial"/>
                <a:cs typeface="Arial"/>
              </a:rPr>
              <a:t>Za </a:t>
            </a:r>
            <a:r>
              <a:rPr sz="953" dirty="0">
                <a:latin typeface="Arial"/>
                <a:cs typeface="Arial"/>
              </a:rPr>
              <a:t>analogni  izlaz </a:t>
            </a:r>
            <a:r>
              <a:rPr sz="953" spc="5" dirty="0">
                <a:latin typeface="Arial"/>
                <a:cs typeface="Arial"/>
              </a:rPr>
              <a:t>se </a:t>
            </a:r>
            <a:r>
              <a:rPr sz="953" dirty="0">
                <a:latin typeface="Arial"/>
                <a:cs typeface="Arial"/>
              </a:rPr>
              <a:t>koristi konvertor  RAMDAC koji  konvertuje digitalni  signal </a:t>
            </a:r>
            <a:r>
              <a:rPr sz="953" spc="5" dirty="0">
                <a:latin typeface="Arial"/>
                <a:cs typeface="Arial"/>
              </a:rPr>
              <a:t>u</a:t>
            </a:r>
            <a:r>
              <a:rPr sz="953" spc="-5" dirty="0">
                <a:latin typeface="Arial"/>
                <a:cs typeface="Arial"/>
              </a:rPr>
              <a:t> </a:t>
            </a:r>
            <a:r>
              <a:rPr sz="953" dirty="0">
                <a:latin typeface="Arial"/>
                <a:cs typeface="Arial"/>
              </a:rPr>
              <a:t>analogni</a:t>
            </a:r>
            <a:endParaRPr sz="953">
              <a:latin typeface="Arial"/>
              <a:cs typeface="Aria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1299508" y="3428192"/>
            <a:ext cx="9128632" cy="3424390"/>
            <a:chOff x="61676" y="3777360"/>
            <a:chExt cx="10058400" cy="3773170"/>
          </a:xfrm>
        </p:grpSpPr>
        <p:sp>
          <p:nvSpPr>
            <p:cNvPr id="43" name="object 43"/>
            <p:cNvSpPr/>
            <p:nvPr/>
          </p:nvSpPr>
          <p:spPr>
            <a:xfrm>
              <a:off x="62311" y="3777995"/>
              <a:ext cx="5285105" cy="3771900"/>
            </a:xfrm>
            <a:custGeom>
              <a:avLst/>
              <a:gdLst/>
              <a:ahLst/>
              <a:cxnLst/>
              <a:rect l="l" t="t" r="r" b="b"/>
              <a:pathLst>
                <a:path w="5285105" h="3771900">
                  <a:moveTo>
                    <a:pt x="0" y="0"/>
                  </a:moveTo>
                  <a:lnTo>
                    <a:pt x="0" y="3771656"/>
                  </a:lnTo>
                  <a:lnTo>
                    <a:pt x="5284637" y="3771656"/>
                  </a:lnTo>
                  <a:lnTo>
                    <a:pt x="5284637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4" name="object 44"/>
            <p:cNvSpPr/>
            <p:nvPr/>
          </p:nvSpPr>
          <p:spPr>
            <a:xfrm>
              <a:off x="5783122" y="4009811"/>
              <a:ext cx="132346" cy="25728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5" name="object 45"/>
            <p:cNvSpPr/>
            <p:nvPr/>
          </p:nvSpPr>
          <p:spPr>
            <a:xfrm>
              <a:off x="5982324" y="4075236"/>
              <a:ext cx="4137639" cy="13231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6" name="object 46"/>
            <p:cNvSpPr/>
            <p:nvPr/>
          </p:nvSpPr>
          <p:spPr>
            <a:xfrm>
              <a:off x="5980849" y="4009821"/>
              <a:ext cx="133985" cy="131445"/>
            </a:xfrm>
            <a:custGeom>
              <a:avLst/>
              <a:gdLst/>
              <a:ahLst/>
              <a:cxnLst/>
              <a:rect l="l" t="t" r="r" b="b"/>
              <a:pathLst>
                <a:path w="133985" h="131445">
                  <a:moveTo>
                    <a:pt x="66167" y="65417"/>
                  </a:moveTo>
                  <a:lnTo>
                    <a:pt x="0" y="65417"/>
                  </a:lnTo>
                  <a:lnTo>
                    <a:pt x="0" y="130848"/>
                  </a:lnTo>
                  <a:lnTo>
                    <a:pt x="66167" y="130848"/>
                  </a:lnTo>
                  <a:lnTo>
                    <a:pt x="66167" y="65417"/>
                  </a:lnTo>
                  <a:close/>
                </a:path>
                <a:path w="133985" h="131445">
                  <a:moveTo>
                    <a:pt x="133781" y="0"/>
                  </a:moveTo>
                  <a:lnTo>
                    <a:pt x="66167" y="0"/>
                  </a:lnTo>
                  <a:lnTo>
                    <a:pt x="66167" y="65417"/>
                  </a:lnTo>
                  <a:lnTo>
                    <a:pt x="133781" y="65417"/>
                  </a:lnTo>
                  <a:lnTo>
                    <a:pt x="133781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7" name="object 47"/>
            <p:cNvSpPr/>
            <p:nvPr/>
          </p:nvSpPr>
          <p:spPr>
            <a:xfrm>
              <a:off x="6047018" y="4075236"/>
              <a:ext cx="67945" cy="67945"/>
            </a:xfrm>
            <a:custGeom>
              <a:avLst/>
              <a:gdLst/>
              <a:ahLst/>
              <a:cxnLst/>
              <a:rect l="l" t="t" r="r" b="b"/>
              <a:pathLst>
                <a:path w="67945" h="67945">
                  <a:moveTo>
                    <a:pt x="67621" y="67621"/>
                  </a:moveTo>
                  <a:lnTo>
                    <a:pt x="67621" y="0"/>
                  </a:lnTo>
                  <a:lnTo>
                    <a:pt x="0" y="0"/>
                  </a:lnTo>
                  <a:lnTo>
                    <a:pt x="0" y="67621"/>
                  </a:lnTo>
                  <a:lnTo>
                    <a:pt x="67621" y="67621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8" name="object 48"/>
            <p:cNvSpPr/>
            <p:nvPr/>
          </p:nvSpPr>
          <p:spPr>
            <a:xfrm>
              <a:off x="5915436" y="4142125"/>
              <a:ext cx="66675" cy="66040"/>
            </a:xfrm>
            <a:custGeom>
              <a:avLst/>
              <a:gdLst/>
              <a:ahLst/>
              <a:cxnLst/>
              <a:rect l="l" t="t" r="r" b="b"/>
              <a:pathLst>
                <a:path w="66675" h="66039">
                  <a:moveTo>
                    <a:pt x="0" y="65426"/>
                  </a:moveTo>
                  <a:lnTo>
                    <a:pt x="66157" y="65426"/>
                  </a:lnTo>
                  <a:lnTo>
                    <a:pt x="66157" y="0"/>
                  </a:lnTo>
                  <a:lnTo>
                    <a:pt x="0" y="0"/>
                  </a:lnTo>
                  <a:lnTo>
                    <a:pt x="0" y="65426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9" name="object 49"/>
            <p:cNvSpPr/>
            <p:nvPr/>
          </p:nvSpPr>
          <p:spPr>
            <a:xfrm>
              <a:off x="5846338" y="4075968"/>
              <a:ext cx="68580" cy="66675"/>
            </a:xfrm>
            <a:custGeom>
              <a:avLst/>
              <a:gdLst/>
              <a:ahLst/>
              <a:cxnLst/>
              <a:rect l="l" t="t" r="r" b="b"/>
              <a:pathLst>
                <a:path w="68579" h="66675">
                  <a:moveTo>
                    <a:pt x="68359" y="66157"/>
                  </a:moveTo>
                  <a:lnTo>
                    <a:pt x="68359" y="0"/>
                  </a:lnTo>
                  <a:lnTo>
                    <a:pt x="0" y="0"/>
                  </a:lnTo>
                  <a:lnTo>
                    <a:pt x="0" y="66157"/>
                  </a:lnTo>
                  <a:lnTo>
                    <a:pt x="68359" y="66157"/>
                  </a:lnTo>
                  <a:close/>
                </a:path>
              </a:pathLst>
            </a:custGeom>
            <a:solidFill>
              <a:srgbClr val="00007D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50" name="object 50"/>
            <p:cNvSpPr/>
            <p:nvPr/>
          </p:nvSpPr>
          <p:spPr>
            <a:xfrm>
              <a:off x="5915431" y="4140669"/>
              <a:ext cx="132080" cy="132715"/>
            </a:xfrm>
            <a:custGeom>
              <a:avLst/>
              <a:gdLst/>
              <a:ahLst/>
              <a:cxnLst/>
              <a:rect l="l" t="t" r="r" b="b"/>
              <a:pathLst>
                <a:path w="132079" h="132714">
                  <a:moveTo>
                    <a:pt x="131584" y="0"/>
                  </a:moveTo>
                  <a:lnTo>
                    <a:pt x="65430" y="0"/>
                  </a:lnTo>
                  <a:lnTo>
                    <a:pt x="65430" y="66890"/>
                  </a:lnTo>
                  <a:lnTo>
                    <a:pt x="0" y="66890"/>
                  </a:lnTo>
                  <a:lnTo>
                    <a:pt x="0" y="132308"/>
                  </a:lnTo>
                  <a:lnTo>
                    <a:pt x="66154" y="132308"/>
                  </a:lnTo>
                  <a:lnTo>
                    <a:pt x="66154" y="66890"/>
                  </a:lnTo>
                  <a:lnTo>
                    <a:pt x="131584" y="66890"/>
                  </a:lnTo>
                  <a:lnTo>
                    <a:pt x="131584" y="0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6720709" y="3858453"/>
            <a:ext cx="3511410" cy="2357178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6713">
              <a:spcBef>
                <a:spcPts val="113"/>
              </a:spcBef>
            </a:pPr>
            <a:r>
              <a:rPr sz="1724" spc="5" dirty="0">
                <a:solidFill>
                  <a:srgbClr val="00007C"/>
                </a:solidFill>
                <a:latin typeface="Arial"/>
                <a:cs typeface="Arial"/>
              </a:rPr>
              <a:t>Slotovi </a:t>
            </a:r>
            <a:r>
              <a:rPr sz="1724" spc="9" dirty="0">
                <a:solidFill>
                  <a:srgbClr val="00007C"/>
                </a:solidFill>
                <a:latin typeface="Arial"/>
                <a:cs typeface="Arial"/>
              </a:rPr>
              <a:t>za grafičke</a:t>
            </a:r>
            <a:r>
              <a:rPr sz="1724" spc="-5" dirty="0">
                <a:solidFill>
                  <a:srgbClr val="00007C"/>
                </a:solidFill>
                <a:latin typeface="Arial"/>
                <a:cs typeface="Arial"/>
              </a:rPr>
              <a:t> </a:t>
            </a:r>
            <a:r>
              <a:rPr sz="1724" spc="9" dirty="0">
                <a:solidFill>
                  <a:srgbClr val="00007C"/>
                </a:solidFill>
                <a:latin typeface="Arial"/>
                <a:cs typeface="Arial"/>
              </a:rPr>
              <a:t>kartice</a:t>
            </a:r>
            <a:endParaRPr sz="1724">
              <a:latin typeface="Arial"/>
              <a:cs typeface="Arial"/>
            </a:endParaRPr>
          </a:p>
          <a:p>
            <a:pPr marL="161371" marR="60514" indent="-150421">
              <a:lnSpc>
                <a:spcPts val="1007"/>
              </a:lnSpc>
              <a:spcBef>
                <a:spcPts val="1375"/>
              </a:spcBef>
              <a:buClr>
                <a:srgbClr val="00007C"/>
              </a:buClr>
              <a:buSzPct val="73913"/>
              <a:buFont typeface="Wingdings"/>
              <a:buChar char=""/>
              <a:tabLst>
                <a:tab pos="161948" algn="l"/>
              </a:tabLst>
            </a:pPr>
            <a:r>
              <a:rPr sz="1044" dirty="0">
                <a:latin typeface="Arial"/>
                <a:cs typeface="Arial"/>
              </a:rPr>
              <a:t>Dva najveća proizvodjača grafičkih procesora (GPU) su  NVidia i</a:t>
            </a:r>
            <a:r>
              <a:rPr sz="1044" spc="-5" dirty="0">
                <a:latin typeface="Arial"/>
                <a:cs typeface="Arial"/>
              </a:rPr>
              <a:t> </a:t>
            </a:r>
            <a:r>
              <a:rPr sz="1044" dirty="0">
                <a:latin typeface="Arial"/>
                <a:cs typeface="Arial"/>
              </a:rPr>
              <a:t>ATI</a:t>
            </a:r>
            <a:endParaRPr sz="1044">
              <a:latin typeface="Arial"/>
              <a:cs typeface="Arial"/>
            </a:endParaRPr>
          </a:p>
          <a:p>
            <a:pPr marL="161371" indent="-150421">
              <a:spcBef>
                <a:spcPts val="14"/>
              </a:spcBef>
              <a:buClr>
                <a:srgbClr val="00007C"/>
              </a:buClr>
              <a:buSzPct val="73913"/>
              <a:buFont typeface="Wingdings"/>
              <a:buChar char=""/>
              <a:tabLst>
                <a:tab pos="161948" algn="l"/>
              </a:tabLst>
            </a:pPr>
            <a:r>
              <a:rPr sz="1044" dirty="0">
                <a:latin typeface="Arial"/>
                <a:cs typeface="Arial"/>
              </a:rPr>
              <a:t>Grafičke </a:t>
            </a:r>
            <a:r>
              <a:rPr sz="1044" spc="-5" dirty="0">
                <a:latin typeface="Arial"/>
                <a:cs typeface="Arial"/>
              </a:rPr>
              <a:t>kartice </a:t>
            </a:r>
            <a:r>
              <a:rPr sz="1044" dirty="0">
                <a:latin typeface="Arial"/>
                <a:cs typeface="Arial"/>
              </a:rPr>
              <a:t>se </a:t>
            </a:r>
            <a:r>
              <a:rPr sz="1044" spc="-5" dirty="0">
                <a:latin typeface="Arial"/>
                <a:cs typeface="Arial"/>
              </a:rPr>
              <a:t>vezuju</a:t>
            </a:r>
            <a:r>
              <a:rPr sz="1044" dirty="0">
                <a:latin typeface="Arial"/>
                <a:cs typeface="Arial"/>
              </a:rPr>
              <a:t> na</a:t>
            </a:r>
            <a:endParaRPr sz="1044">
              <a:latin typeface="Arial"/>
              <a:cs typeface="Arial"/>
            </a:endParaRPr>
          </a:p>
          <a:p>
            <a:pPr marL="336574" lvl="1" indent="-125639">
              <a:spcBef>
                <a:spcPts val="9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9" dirty="0">
                <a:latin typeface="Arial"/>
                <a:cs typeface="Arial"/>
              </a:rPr>
              <a:t>AGP</a:t>
            </a:r>
            <a:r>
              <a:rPr sz="862" spc="-9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slot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8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PCI express</a:t>
            </a:r>
            <a:r>
              <a:rPr sz="862" spc="-18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slot</a:t>
            </a:r>
            <a:endParaRPr sz="862">
              <a:latin typeface="Arial"/>
              <a:cs typeface="Arial"/>
            </a:endParaRPr>
          </a:p>
          <a:p>
            <a:pPr marL="161371" marR="262228" indent="-150421">
              <a:lnSpc>
                <a:spcPct val="80300"/>
              </a:lnSpc>
              <a:spcBef>
                <a:spcPts val="259"/>
              </a:spcBef>
              <a:buClr>
                <a:srgbClr val="00007C"/>
              </a:buClr>
              <a:buSzPct val="73913"/>
              <a:buFont typeface="Wingdings"/>
              <a:buChar char=""/>
              <a:tabLst>
                <a:tab pos="161948" algn="l"/>
              </a:tabLst>
            </a:pPr>
            <a:r>
              <a:rPr sz="1044" dirty="0">
                <a:latin typeface="Arial"/>
                <a:cs typeface="Arial"/>
              </a:rPr>
              <a:t>Neke ploče imaju </a:t>
            </a:r>
            <a:r>
              <a:rPr sz="1044" spc="-5" dirty="0">
                <a:latin typeface="Arial"/>
                <a:cs typeface="Arial"/>
              </a:rPr>
              <a:t>nekoliko </a:t>
            </a:r>
            <a:r>
              <a:rPr sz="1044" dirty="0">
                <a:latin typeface="Arial"/>
                <a:cs typeface="Arial"/>
              </a:rPr>
              <a:t>PCI express slotova i  podržavaju paralelni rad </a:t>
            </a:r>
            <a:r>
              <a:rPr sz="1044" spc="-5" dirty="0">
                <a:latin typeface="Arial"/>
                <a:cs typeface="Arial"/>
              </a:rPr>
              <a:t>više </a:t>
            </a:r>
            <a:r>
              <a:rPr sz="1044" dirty="0">
                <a:latin typeface="Arial"/>
                <a:cs typeface="Arial"/>
              </a:rPr>
              <a:t>grafičkih kartica. Ova  tehnologija se </a:t>
            </a:r>
            <a:r>
              <a:rPr sz="1044" spc="-5" dirty="0">
                <a:latin typeface="Arial"/>
                <a:cs typeface="Arial"/>
              </a:rPr>
              <a:t>naziva </a:t>
            </a:r>
            <a:r>
              <a:rPr sz="1044" dirty="0">
                <a:latin typeface="Arial"/>
                <a:cs typeface="Arial"/>
              </a:rPr>
              <a:t>SLI (NVidia) </a:t>
            </a:r>
            <a:r>
              <a:rPr sz="1044" spc="-5" dirty="0">
                <a:latin typeface="Arial"/>
                <a:cs typeface="Arial"/>
              </a:rPr>
              <a:t>ili </a:t>
            </a:r>
            <a:r>
              <a:rPr sz="1044" dirty="0">
                <a:latin typeface="Arial"/>
                <a:cs typeface="Arial"/>
              </a:rPr>
              <a:t>CrossFire</a:t>
            </a:r>
            <a:r>
              <a:rPr sz="1044" spc="5" dirty="0">
                <a:latin typeface="Arial"/>
                <a:cs typeface="Arial"/>
              </a:rPr>
              <a:t> </a:t>
            </a:r>
            <a:r>
              <a:rPr sz="1044" dirty="0">
                <a:latin typeface="Arial"/>
                <a:cs typeface="Arial"/>
              </a:rPr>
              <a:t>(ATI)</a:t>
            </a:r>
            <a:endParaRPr sz="1044">
              <a:latin typeface="Arial"/>
              <a:cs typeface="Arial"/>
            </a:endParaRPr>
          </a:p>
          <a:p>
            <a:pPr marL="336574" lvl="1" indent="-125639">
              <a:spcBef>
                <a:spcPts val="14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Pomoću ove tehnologije </a:t>
            </a:r>
            <a:r>
              <a:rPr sz="862" dirty="0">
                <a:latin typeface="Arial"/>
                <a:cs typeface="Arial"/>
              </a:rPr>
              <a:t>postižu </a:t>
            </a:r>
            <a:r>
              <a:rPr sz="862" spc="5" dirty="0">
                <a:latin typeface="Arial"/>
                <a:cs typeface="Arial"/>
              </a:rPr>
              <a:t>se do 2x bolje</a:t>
            </a:r>
            <a:r>
              <a:rPr sz="862" spc="-54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performanse</a:t>
            </a:r>
            <a:endParaRPr sz="862">
              <a:latin typeface="Arial"/>
              <a:cs typeface="Arial"/>
            </a:endParaRPr>
          </a:p>
          <a:p>
            <a:pPr marL="336574" marR="4611" lvl="1" indent="-125639">
              <a:lnSpc>
                <a:spcPts val="844"/>
              </a:lnSpc>
              <a:spcBef>
                <a:spcPts val="200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Ideja </a:t>
            </a:r>
            <a:r>
              <a:rPr sz="862" dirty="0">
                <a:latin typeface="Arial"/>
                <a:cs typeface="Arial"/>
              </a:rPr>
              <a:t>je kupiti </a:t>
            </a:r>
            <a:r>
              <a:rPr sz="862" spc="5" dirty="0">
                <a:latin typeface="Arial"/>
                <a:cs typeface="Arial"/>
              </a:rPr>
              <a:t>još jednu </a:t>
            </a:r>
            <a:r>
              <a:rPr sz="862" dirty="0">
                <a:latin typeface="Arial"/>
                <a:cs typeface="Arial"/>
              </a:rPr>
              <a:t>grafičku karticu </a:t>
            </a:r>
            <a:r>
              <a:rPr sz="862" spc="5" dirty="0">
                <a:latin typeface="Arial"/>
                <a:cs typeface="Arial"/>
              </a:rPr>
              <a:t>kada cena </a:t>
            </a:r>
            <a:r>
              <a:rPr sz="862" dirty="0">
                <a:latin typeface="Arial"/>
                <a:cs typeface="Arial"/>
              </a:rPr>
              <a:t>istoj </a:t>
            </a:r>
            <a:r>
              <a:rPr sz="862" spc="5" dirty="0">
                <a:latin typeface="Arial"/>
                <a:cs typeface="Arial"/>
              </a:rPr>
              <a:t>padne, </a:t>
            </a:r>
            <a:r>
              <a:rPr sz="862" dirty="0">
                <a:latin typeface="Arial"/>
                <a:cs typeface="Arial"/>
              </a:rPr>
              <a:t>tj.  </a:t>
            </a:r>
            <a:r>
              <a:rPr sz="862" spc="5" dirty="0">
                <a:latin typeface="Arial"/>
                <a:cs typeface="Arial"/>
              </a:rPr>
              <a:t>kada se </a:t>
            </a:r>
            <a:r>
              <a:rPr sz="862" dirty="0">
                <a:latin typeface="Arial"/>
                <a:cs typeface="Arial"/>
              </a:rPr>
              <a:t>pojavi </a:t>
            </a:r>
            <a:r>
              <a:rPr sz="862" spc="5" dirty="0">
                <a:latin typeface="Arial"/>
                <a:cs typeface="Arial"/>
              </a:rPr>
              <a:t>sledeća</a:t>
            </a:r>
            <a:r>
              <a:rPr sz="862" spc="-18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generacija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8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Nedostatak </a:t>
            </a:r>
            <a:r>
              <a:rPr sz="862" dirty="0">
                <a:latin typeface="Arial"/>
                <a:cs typeface="Arial"/>
              </a:rPr>
              <a:t>: </a:t>
            </a:r>
            <a:r>
              <a:rPr sz="862" spc="5" dirty="0">
                <a:latin typeface="Arial"/>
                <a:cs typeface="Arial"/>
              </a:rPr>
              <a:t>Povećana potrošnja</a:t>
            </a:r>
            <a:r>
              <a:rPr sz="862" spc="-32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energije</a:t>
            </a:r>
            <a:endParaRPr sz="862">
              <a:latin typeface="Arial"/>
              <a:cs typeface="Arial"/>
            </a:endParaRPr>
          </a:p>
          <a:p>
            <a:pPr marL="161371" marR="382104" indent="-150421">
              <a:lnSpc>
                <a:spcPts val="1007"/>
              </a:lnSpc>
              <a:spcBef>
                <a:spcPts val="250"/>
              </a:spcBef>
              <a:buClr>
                <a:srgbClr val="00007C"/>
              </a:buClr>
              <a:buSzPct val="73913"/>
              <a:buFont typeface="Wingdings"/>
              <a:buChar char=""/>
              <a:tabLst>
                <a:tab pos="161948" algn="l"/>
              </a:tabLst>
            </a:pPr>
            <a:r>
              <a:rPr sz="1044" dirty="0">
                <a:latin typeface="Arial"/>
                <a:cs typeface="Arial"/>
              </a:rPr>
              <a:t>Vezu izmedju grafičke kartice i ploče obavlja MCH  (Northbridge)</a:t>
            </a:r>
            <a:endParaRPr sz="1044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096216" y="3428769"/>
            <a:ext cx="4796566" cy="3423237"/>
          </a:xfrm>
          <a:custGeom>
            <a:avLst/>
            <a:gdLst/>
            <a:ahLst/>
            <a:cxnLst/>
            <a:rect l="l" t="t" r="r" b="b"/>
            <a:pathLst>
              <a:path w="5285105" h="3771900">
                <a:moveTo>
                  <a:pt x="0" y="0"/>
                </a:moveTo>
                <a:lnTo>
                  <a:pt x="0" y="3771656"/>
                </a:lnTo>
                <a:lnTo>
                  <a:pt x="5284637" y="3771656"/>
                </a:lnTo>
                <a:lnTo>
                  <a:pt x="5284637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1695956" y="216156"/>
            <a:ext cx="3936146" cy="239166"/>
            <a:chOff x="498503" y="238172"/>
            <a:chExt cx="4337050" cy="263525"/>
          </a:xfrm>
        </p:grpSpPr>
        <p:sp>
          <p:nvSpPr>
            <p:cNvPr id="5" name="object 5"/>
            <p:cNvSpPr/>
            <p:nvPr/>
          </p:nvSpPr>
          <p:spPr>
            <a:xfrm>
              <a:off x="498503" y="238172"/>
              <a:ext cx="132339" cy="2572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6" name="object 6"/>
            <p:cNvSpPr/>
            <p:nvPr/>
          </p:nvSpPr>
          <p:spPr>
            <a:xfrm>
              <a:off x="697700" y="303597"/>
              <a:ext cx="4137640" cy="13230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7" name="object 7"/>
            <p:cNvSpPr/>
            <p:nvPr/>
          </p:nvSpPr>
          <p:spPr>
            <a:xfrm>
              <a:off x="696226" y="238175"/>
              <a:ext cx="133985" cy="131445"/>
            </a:xfrm>
            <a:custGeom>
              <a:avLst/>
              <a:gdLst/>
              <a:ahLst/>
              <a:cxnLst/>
              <a:rect l="l" t="t" r="r" b="b"/>
              <a:pathLst>
                <a:path w="133984" h="131445">
                  <a:moveTo>
                    <a:pt x="66154" y="65430"/>
                  </a:moveTo>
                  <a:lnTo>
                    <a:pt x="0" y="65430"/>
                  </a:lnTo>
                  <a:lnTo>
                    <a:pt x="0" y="130848"/>
                  </a:lnTo>
                  <a:lnTo>
                    <a:pt x="66154" y="130848"/>
                  </a:lnTo>
                  <a:lnTo>
                    <a:pt x="66154" y="65430"/>
                  </a:lnTo>
                  <a:close/>
                </a:path>
                <a:path w="133984" h="131445">
                  <a:moveTo>
                    <a:pt x="133781" y="0"/>
                  </a:moveTo>
                  <a:lnTo>
                    <a:pt x="66154" y="0"/>
                  </a:lnTo>
                  <a:lnTo>
                    <a:pt x="66154" y="65430"/>
                  </a:lnTo>
                  <a:lnTo>
                    <a:pt x="133781" y="65430"/>
                  </a:lnTo>
                  <a:lnTo>
                    <a:pt x="133781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8" name="object 8"/>
            <p:cNvSpPr/>
            <p:nvPr/>
          </p:nvSpPr>
          <p:spPr>
            <a:xfrm>
              <a:off x="762387" y="303597"/>
              <a:ext cx="67945" cy="67945"/>
            </a:xfrm>
            <a:custGeom>
              <a:avLst/>
              <a:gdLst/>
              <a:ahLst/>
              <a:cxnLst/>
              <a:rect l="l" t="t" r="r" b="b"/>
              <a:pathLst>
                <a:path w="67944" h="67945">
                  <a:moveTo>
                    <a:pt x="67621" y="67621"/>
                  </a:moveTo>
                  <a:lnTo>
                    <a:pt x="67621" y="0"/>
                  </a:lnTo>
                  <a:lnTo>
                    <a:pt x="0" y="0"/>
                  </a:lnTo>
                  <a:lnTo>
                    <a:pt x="0" y="67621"/>
                  </a:lnTo>
                  <a:lnTo>
                    <a:pt x="67621" y="67621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9" name="object 9"/>
            <p:cNvSpPr/>
            <p:nvPr/>
          </p:nvSpPr>
          <p:spPr>
            <a:xfrm>
              <a:off x="630811" y="370487"/>
              <a:ext cx="66675" cy="66040"/>
            </a:xfrm>
            <a:custGeom>
              <a:avLst/>
              <a:gdLst/>
              <a:ahLst/>
              <a:cxnLst/>
              <a:rect l="l" t="t" r="r" b="b"/>
              <a:pathLst>
                <a:path w="66675" h="66040">
                  <a:moveTo>
                    <a:pt x="0" y="65418"/>
                  </a:moveTo>
                  <a:lnTo>
                    <a:pt x="66157" y="65418"/>
                  </a:lnTo>
                  <a:lnTo>
                    <a:pt x="66157" y="0"/>
                  </a:lnTo>
                  <a:lnTo>
                    <a:pt x="0" y="0"/>
                  </a:lnTo>
                  <a:lnTo>
                    <a:pt x="0" y="65418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10" name="object 10"/>
            <p:cNvSpPr/>
            <p:nvPr/>
          </p:nvSpPr>
          <p:spPr>
            <a:xfrm>
              <a:off x="561718" y="304329"/>
              <a:ext cx="68580" cy="66675"/>
            </a:xfrm>
            <a:custGeom>
              <a:avLst/>
              <a:gdLst/>
              <a:ahLst/>
              <a:cxnLst/>
              <a:rect l="l" t="t" r="r" b="b"/>
              <a:pathLst>
                <a:path w="68579" h="66675">
                  <a:moveTo>
                    <a:pt x="68359" y="66157"/>
                  </a:moveTo>
                  <a:lnTo>
                    <a:pt x="68359" y="0"/>
                  </a:lnTo>
                  <a:lnTo>
                    <a:pt x="0" y="0"/>
                  </a:lnTo>
                  <a:lnTo>
                    <a:pt x="0" y="66157"/>
                  </a:lnTo>
                  <a:lnTo>
                    <a:pt x="68359" y="66157"/>
                  </a:lnTo>
                  <a:close/>
                </a:path>
              </a:pathLst>
            </a:custGeom>
            <a:solidFill>
              <a:srgbClr val="00007D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11" name="object 11"/>
            <p:cNvSpPr/>
            <p:nvPr/>
          </p:nvSpPr>
          <p:spPr>
            <a:xfrm>
              <a:off x="630809" y="369023"/>
              <a:ext cx="132080" cy="132715"/>
            </a:xfrm>
            <a:custGeom>
              <a:avLst/>
              <a:gdLst/>
              <a:ahLst/>
              <a:cxnLst/>
              <a:rect l="l" t="t" r="r" b="b"/>
              <a:pathLst>
                <a:path w="132079" h="132715">
                  <a:moveTo>
                    <a:pt x="131572" y="0"/>
                  </a:moveTo>
                  <a:lnTo>
                    <a:pt x="65417" y="0"/>
                  </a:lnTo>
                  <a:lnTo>
                    <a:pt x="65417" y="66890"/>
                  </a:lnTo>
                  <a:lnTo>
                    <a:pt x="0" y="66890"/>
                  </a:lnTo>
                  <a:lnTo>
                    <a:pt x="0" y="132308"/>
                  </a:lnTo>
                  <a:lnTo>
                    <a:pt x="66154" y="132308"/>
                  </a:lnTo>
                  <a:lnTo>
                    <a:pt x="66154" y="66890"/>
                  </a:lnTo>
                  <a:lnTo>
                    <a:pt x="131572" y="66890"/>
                  </a:lnTo>
                  <a:lnTo>
                    <a:pt x="131572" y="0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803172" y="904473"/>
            <a:ext cx="1862610" cy="1755078"/>
          </a:xfrm>
          <a:prstGeom prst="rect">
            <a:avLst/>
          </a:prstGeom>
        </p:spPr>
        <p:txBody>
          <a:bodyPr vert="horz" wrap="square" lIns="0" tIns="28239" rIns="0" bIns="0" rtlCol="0">
            <a:spAutoFit/>
          </a:bodyPr>
          <a:lstStyle/>
          <a:p>
            <a:pPr marL="161371" indent="-150421">
              <a:spcBef>
                <a:spcPts val="222"/>
              </a:spcBef>
              <a:buClr>
                <a:srgbClr val="00007C"/>
              </a:buClr>
              <a:buSzPct val="73913"/>
              <a:buFont typeface="Wingdings"/>
              <a:buChar char=""/>
              <a:tabLst>
                <a:tab pos="161948" algn="l"/>
              </a:tabLst>
            </a:pPr>
            <a:r>
              <a:rPr sz="1044" b="1" dirty="0">
                <a:latin typeface="Arial"/>
                <a:cs typeface="Arial"/>
              </a:rPr>
              <a:t>MSI ATI RX3850 PCI-E</a:t>
            </a:r>
            <a:r>
              <a:rPr sz="1044" b="1" spc="-36" dirty="0">
                <a:latin typeface="Arial"/>
                <a:cs typeface="Arial"/>
              </a:rPr>
              <a:t> </a:t>
            </a:r>
            <a:r>
              <a:rPr sz="1044" b="1" dirty="0">
                <a:latin typeface="Arial"/>
                <a:cs typeface="Arial"/>
              </a:rPr>
              <a:t>2.0</a:t>
            </a:r>
            <a:endParaRPr sz="1044">
              <a:latin typeface="Arial"/>
              <a:cs typeface="Arial"/>
            </a:endParaRPr>
          </a:p>
          <a:p>
            <a:pPr marL="336574" lvl="1" indent="-125639">
              <a:spcBef>
                <a:spcPts val="12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256-bitni </a:t>
            </a:r>
            <a:r>
              <a:rPr sz="862" dirty="0">
                <a:latin typeface="Arial"/>
                <a:cs typeface="Arial"/>
              </a:rPr>
              <a:t>memorijski</a:t>
            </a:r>
            <a:r>
              <a:rPr sz="862" spc="-18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interfejs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18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GPU: ATI Radeon </a:t>
            </a:r>
            <a:r>
              <a:rPr sz="862" spc="9" dirty="0">
                <a:latin typeface="Arial"/>
                <a:cs typeface="Arial"/>
              </a:rPr>
              <a:t>HD</a:t>
            </a:r>
            <a:r>
              <a:rPr sz="862" spc="-45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3850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2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Memorija: 256MB</a:t>
            </a:r>
            <a:r>
              <a:rPr sz="862" spc="-32" dirty="0">
                <a:latin typeface="Arial"/>
                <a:cs typeface="Arial"/>
              </a:rPr>
              <a:t> </a:t>
            </a:r>
            <a:r>
              <a:rPr sz="862" spc="9" dirty="0">
                <a:latin typeface="Arial"/>
                <a:cs typeface="Arial"/>
              </a:rPr>
              <a:t>GDDR3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2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ATI </a:t>
            </a:r>
            <a:r>
              <a:rPr sz="862" dirty="0">
                <a:latin typeface="Arial"/>
                <a:cs typeface="Arial"/>
              </a:rPr>
              <a:t>CrossFire</a:t>
            </a:r>
            <a:r>
              <a:rPr sz="862" spc="-54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podrška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18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dirty="0">
                <a:latin typeface="Arial"/>
                <a:cs typeface="Arial"/>
              </a:rPr>
              <a:t>Microsoft </a:t>
            </a:r>
            <a:r>
              <a:rPr sz="862" spc="5" dirty="0">
                <a:latin typeface="Arial"/>
                <a:cs typeface="Arial"/>
              </a:rPr>
              <a:t>DirectX</a:t>
            </a:r>
            <a:r>
              <a:rPr sz="862" spc="-45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10.1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18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Shader </a:t>
            </a:r>
            <a:r>
              <a:rPr sz="862" dirty="0">
                <a:latin typeface="Arial"/>
                <a:cs typeface="Arial"/>
              </a:rPr>
              <a:t>Model</a:t>
            </a:r>
            <a:r>
              <a:rPr sz="862" spc="-14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4.1</a:t>
            </a:r>
            <a:endParaRPr sz="862">
              <a:latin typeface="Arial"/>
              <a:cs typeface="Arial"/>
            </a:endParaRPr>
          </a:p>
          <a:p>
            <a:pPr marL="336574" marR="4611" lvl="1" indent="-125639">
              <a:lnSpc>
                <a:spcPts val="944"/>
              </a:lnSpc>
              <a:spcBef>
                <a:spcPts val="227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OpenGL </a:t>
            </a:r>
            <a:r>
              <a:rPr sz="862" dirty="0">
                <a:latin typeface="Arial"/>
                <a:cs typeface="Arial"/>
              </a:rPr>
              <a:t>2.0 optimizacija </a:t>
            </a:r>
            <a:r>
              <a:rPr sz="862" spc="5" dirty="0">
                <a:latin typeface="Arial"/>
                <a:cs typeface="Arial"/>
              </a:rPr>
              <a:t>video  parametara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09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HDMI</a:t>
            </a:r>
            <a:r>
              <a:rPr sz="862" spc="-9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interfejs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18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HDTV/HDCP</a:t>
            </a:r>
            <a:r>
              <a:rPr sz="862" spc="-9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podrška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2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Okvirna cena </a:t>
            </a:r>
            <a:r>
              <a:rPr sz="862" dirty="0">
                <a:latin typeface="Arial"/>
                <a:cs typeface="Arial"/>
              </a:rPr>
              <a:t>:</a:t>
            </a:r>
            <a:r>
              <a:rPr sz="862" spc="-36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6000din</a:t>
            </a:r>
            <a:endParaRPr sz="862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929922" y="450007"/>
            <a:ext cx="3064776" cy="260770"/>
          </a:xfrm>
          <a:prstGeom prst="rect">
            <a:avLst/>
          </a:prstGeom>
        </p:spPr>
        <p:txBody>
          <a:bodyPr vert="horz" wrap="square" lIns="0" tIns="14408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113"/>
              </a:spcBef>
            </a:pPr>
            <a:r>
              <a:rPr sz="1600" b="1" spc="9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Neke današnje grafičke</a:t>
            </a:r>
            <a:r>
              <a:rPr sz="1600" b="1" spc="-4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9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kartice</a:t>
            </a:r>
          </a:p>
        </p:txBody>
      </p:sp>
      <p:grpSp>
        <p:nvGrpSpPr>
          <p:cNvPr id="15" name="object 15"/>
          <p:cNvGrpSpPr/>
          <p:nvPr/>
        </p:nvGrpSpPr>
        <p:grpSpPr>
          <a:xfrm>
            <a:off x="1299514" y="5183"/>
            <a:ext cx="4797718" cy="3424390"/>
            <a:chOff x="61682" y="5711"/>
            <a:chExt cx="5286375" cy="3773170"/>
          </a:xfrm>
        </p:grpSpPr>
        <p:sp>
          <p:nvSpPr>
            <p:cNvPr id="16" name="object 16"/>
            <p:cNvSpPr/>
            <p:nvPr/>
          </p:nvSpPr>
          <p:spPr>
            <a:xfrm>
              <a:off x="3548969" y="919566"/>
              <a:ext cx="1169471" cy="229262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17" name="object 17"/>
            <p:cNvSpPr/>
            <p:nvPr/>
          </p:nvSpPr>
          <p:spPr>
            <a:xfrm>
              <a:off x="62317" y="6346"/>
              <a:ext cx="5285105" cy="3771900"/>
            </a:xfrm>
            <a:custGeom>
              <a:avLst/>
              <a:gdLst/>
              <a:ahLst/>
              <a:cxnLst/>
              <a:rect l="l" t="t" r="r" b="b"/>
              <a:pathLst>
                <a:path w="5285105" h="3771900">
                  <a:moveTo>
                    <a:pt x="0" y="0"/>
                  </a:moveTo>
                  <a:lnTo>
                    <a:pt x="0" y="3771656"/>
                  </a:lnTo>
                  <a:lnTo>
                    <a:pt x="5284637" y="3771656"/>
                  </a:lnTo>
                  <a:lnTo>
                    <a:pt x="5284637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34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492095" y="216156"/>
            <a:ext cx="3936146" cy="239166"/>
            <a:chOff x="5783138" y="238172"/>
            <a:chExt cx="4337050" cy="263525"/>
          </a:xfrm>
        </p:grpSpPr>
        <p:sp>
          <p:nvSpPr>
            <p:cNvPr id="21" name="object 21"/>
            <p:cNvSpPr/>
            <p:nvPr/>
          </p:nvSpPr>
          <p:spPr>
            <a:xfrm>
              <a:off x="5783138" y="238172"/>
              <a:ext cx="132332" cy="2572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22" name="object 22"/>
            <p:cNvSpPr/>
            <p:nvPr/>
          </p:nvSpPr>
          <p:spPr>
            <a:xfrm>
              <a:off x="5982324" y="303597"/>
              <a:ext cx="4137639" cy="13230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23" name="object 23"/>
            <p:cNvSpPr/>
            <p:nvPr/>
          </p:nvSpPr>
          <p:spPr>
            <a:xfrm>
              <a:off x="5980849" y="238175"/>
              <a:ext cx="133985" cy="131445"/>
            </a:xfrm>
            <a:custGeom>
              <a:avLst/>
              <a:gdLst/>
              <a:ahLst/>
              <a:cxnLst/>
              <a:rect l="l" t="t" r="r" b="b"/>
              <a:pathLst>
                <a:path w="133985" h="131445">
                  <a:moveTo>
                    <a:pt x="66167" y="65430"/>
                  </a:moveTo>
                  <a:lnTo>
                    <a:pt x="0" y="65430"/>
                  </a:lnTo>
                  <a:lnTo>
                    <a:pt x="0" y="130848"/>
                  </a:lnTo>
                  <a:lnTo>
                    <a:pt x="66167" y="130848"/>
                  </a:lnTo>
                  <a:lnTo>
                    <a:pt x="66167" y="65430"/>
                  </a:lnTo>
                  <a:close/>
                </a:path>
                <a:path w="133985" h="131445">
                  <a:moveTo>
                    <a:pt x="133781" y="0"/>
                  </a:moveTo>
                  <a:lnTo>
                    <a:pt x="66167" y="0"/>
                  </a:lnTo>
                  <a:lnTo>
                    <a:pt x="66167" y="65430"/>
                  </a:lnTo>
                  <a:lnTo>
                    <a:pt x="133781" y="65430"/>
                  </a:lnTo>
                  <a:lnTo>
                    <a:pt x="133781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24" name="object 24"/>
            <p:cNvSpPr/>
            <p:nvPr/>
          </p:nvSpPr>
          <p:spPr>
            <a:xfrm>
              <a:off x="6047018" y="303597"/>
              <a:ext cx="67945" cy="67945"/>
            </a:xfrm>
            <a:custGeom>
              <a:avLst/>
              <a:gdLst/>
              <a:ahLst/>
              <a:cxnLst/>
              <a:rect l="l" t="t" r="r" b="b"/>
              <a:pathLst>
                <a:path w="67945" h="67945">
                  <a:moveTo>
                    <a:pt x="67621" y="67621"/>
                  </a:moveTo>
                  <a:lnTo>
                    <a:pt x="67621" y="0"/>
                  </a:lnTo>
                  <a:lnTo>
                    <a:pt x="0" y="0"/>
                  </a:lnTo>
                  <a:lnTo>
                    <a:pt x="0" y="67621"/>
                  </a:lnTo>
                  <a:lnTo>
                    <a:pt x="67621" y="67621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25" name="object 25"/>
            <p:cNvSpPr/>
            <p:nvPr/>
          </p:nvSpPr>
          <p:spPr>
            <a:xfrm>
              <a:off x="5915436" y="370487"/>
              <a:ext cx="66675" cy="66040"/>
            </a:xfrm>
            <a:custGeom>
              <a:avLst/>
              <a:gdLst/>
              <a:ahLst/>
              <a:cxnLst/>
              <a:rect l="l" t="t" r="r" b="b"/>
              <a:pathLst>
                <a:path w="66675" h="66040">
                  <a:moveTo>
                    <a:pt x="0" y="65418"/>
                  </a:moveTo>
                  <a:lnTo>
                    <a:pt x="66157" y="65418"/>
                  </a:lnTo>
                  <a:lnTo>
                    <a:pt x="66157" y="0"/>
                  </a:lnTo>
                  <a:lnTo>
                    <a:pt x="0" y="0"/>
                  </a:lnTo>
                  <a:lnTo>
                    <a:pt x="0" y="65418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26" name="object 26"/>
            <p:cNvSpPr/>
            <p:nvPr/>
          </p:nvSpPr>
          <p:spPr>
            <a:xfrm>
              <a:off x="5846353" y="304329"/>
              <a:ext cx="68580" cy="66675"/>
            </a:xfrm>
            <a:custGeom>
              <a:avLst/>
              <a:gdLst/>
              <a:ahLst/>
              <a:cxnLst/>
              <a:rect l="l" t="t" r="r" b="b"/>
              <a:pathLst>
                <a:path w="68579" h="66675">
                  <a:moveTo>
                    <a:pt x="68359" y="66157"/>
                  </a:moveTo>
                  <a:lnTo>
                    <a:pt x="68359" y="0"/>
                  </a:lnTo>
                  <a:lnTo>
                    <a:pt x="0" y="0"/>
                  </a:lnTo>
                  <a:lnTo>
                    <a:pt x="0" y="66157"/>
                  </a:lnTo>
                  <a:lnTo>
                    <a:pt x="68359" y="66157"/>
                  </a:lnTo>
                  <a:close/>
                </a:path>
              </a:pathLst>
            </a:custGeom>
            <a:solidFill>
              <a:srgbClr val="00007D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27" name="object 27"/>
            <p:cNvSpPr/>
            <p:nvPr/>
          </p:nvSpPr>
          <p:spPr>
            <a:xfrm>
              <a:off x="5915431" y="369023"/>
              <a:ext cx="132080" cy="132715"/>
            </a:xfrm>
            <a:custGeom>
              <a:avLst/>
              <a:gdLst/>
              <a:ahLst/>
              <a:cxnLst/>
              <a:rect l="l" t="t" r="r" b="b"/>
              <a:pathLst>
                <a:path w="132079" h="132715">
                  <a:moveTo>
                    <a:pt x="131584" y="0"/>
                  </a:moveTo>
                  <a:lnTo>
                    <a:pt x="65430" y="0"/>
                  </a:lnTo>
                  <a:lnTo>
                    <a:pt x="65430" y="66890"/>
                  </a:lnTo>
                  <a:lnTo>
                    <a:pt x="0" y="66890"/>
                  </a:lnTo>
                  <a:lnTo>
                    <a:pt x="0" y="132308"/>
                  </a:lnTo>
                  <a:lnTo>
                    <a:pt x="66154" y="132308"/>
                  </a:lnTo>
                  <a:lnTo>
                    <a:pt x="66154" y="66890"/>
                  </a:lnTo>
                  <a:lnTo>
                    <a:pt x="131584" y="66890"/>
                  </a:lnTo>
                  <a:lnTo>
                    <a:pt x="131584" y="0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6520583" y="904473"/>
            <a:ext cx="2492508" cy="1881458"/>
          </a:xfrm>
          <a:prstGeom prst="rect">
            <a:avLst/>
          </a:prstGeom>
        </p:spPr>
        <p:txBody>
          <a:bodyPr vert="horz" wrap="square" lIns="0" tIns="28239" rIns="0" bIns="0" rtlCol="0">
            <a:spAutoFit/>
          </a:bodyPr>
          <a:lstStyle/>
          <a:p>
            <a:pPr marL="161371" indent="-150421">
              <a:spcBef>
                <a:spcPts val="222"/>
              </a:spcBef>
              <a:buClr>
                <a:srgbClr val="00007C"/>
              </a:buClr>
              <a:buSzPct val="73913"/>
              <a:buFont typeface="Wingdings"/>
              <a:buChar char=""/>
              <a:tabLst>
                <a:tab pos="161948" algn="l"/>
              </a:tabLst>
            </a:pPr>
            <a:r>
              <a:rPr sz="1044" b="1" dirty="0">
                <a:latin typeface="Arial"/>
                <a:cs typeface="Arial"/>
              </a:rPr>
              <a:t>MSI ATI</a:t>
            </a:r>
            <a:r>
              <a:rPr sz="1044" b="1" spc="-5" dirty="0">
                <a:latin typeface="Arial"/>
                <a:cs typeface="Arial"/>
              </a:rPr>
              <a:t> </a:t>
            </a:r>
            <a:r>
              <a:rPr sz="1044" b="1" dirty="0">
                <a:latin typeface="Arial"/>
                <a:cs typeface="Arial"/>
              </a:rPr>
              <a:t>R4870-T2D1G</a:t>
            </a:r>
            <a:endParaRPr sz="1044">
              <a:latin typeface="Arial"/>
              <a:cs typeface="Arial"/>
            </a:endParaRPr>
          </a:p>
          <a:p>
            <a:pPr marL="336574" marR="4611" lvl="1" indent="-125639">
              <a:lnSpc>
                <a:spcPts val="953"/>
              </a:lnSpc>
              <a:spcBef>
                <a:spcPts val="221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256-bit </a:t>
            </a:r>
            <a:r>
              <a:rPr sz="862" spc="9" dirty="0">
                <a:latin typeface="Arial"/>
                <a:cs typeface="Arial"/>
              </a:rPr>
              <a:t>GDDR5 </a:t>
            </a:r>
            <a:r>
              <a:rPr sz="862" dirty="0">
                <a:latin typeface="Arial"/>
                <a:cs typeface="Arial"/>
              </a:rPr>
              <a:t>memorijski interfejs </a:t>
            </a:r>
            <a:r>
              <a:rPr sz="862" spc="5" dirty="0">
                <a:latin typeface="Arial"/>
                <a:cs typeface="Arial"/>
              </a:rPr>
              <a:t>sa </a:t>
            </a:r>
            <a:r>
              <a:rPr sz="862" spc="9" dirty="0">
                <a:latin typeface="Arial"/>
                <a:cs typeface="Arial"/>
              </a:rPr>
              <a:t>1GB  </a:t>
            </a:r>
            <a:r>
              <a:rPr sz="862" spc="5" dirty="0">
                <a:latin typeface="Arial"/>
                <a:cs typeface="Arial"/>
              </a:rPr>
              <a:t>memorije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95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Druga </a:t>
            </a:r>
            <a:r>
              <a:rPr sz="862" dirty="0">
                <a:latin typeface="Arial"/>
                <a:cs typeface="Arial"/>
              </a:rPr>
              <a:t>generacija </a:t>
            </a:r>
            <a:r>
              <a:rPr sz="862" spc="5" dirty="0">
                <a:latin typeface="Arial"/>
                <a:cs typeface="Arial"/>
              </a:rPr>
              <a:t>DirectX </a:t>
            </a:r>
            <a:r>
              <a:rPr sz="862" dirty="0">
                <a:latin typeface="Arial"/>
                <a:cs typeface="Arial"/>
              </a:rPr>
              <a:t>10.1</a:t>
            </a:r>
            <a:r>
              <a:rPr sz="862" spc="-18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arhitekture</a:t>
            </a:r>
            <a:endParaRPr sz="862">
              <a:latin typeface="Arial"/>
              <a:cs typeface="Arial"/>
            </a:endParaRPr>
          </a:p>
          <a:p>
            <a:pPr marL="336574" marR="115265" lvl="1" indent="-125639">
              <a:lnSpc>
                <a:spcPct val="91600"/>
              </a:lnSpc>
              <a:spcBef>
                <a:spcPts val="208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24x upotreba </a:t>
            </a:r>
            <a:r>
              <a:rPr sz="862" dirty="0">
                <a:latin typeface="Arial"/>
                <a:cs typeface="Arial"/>
              </a:rPr>
              <a:t>filtera anti-aliasing </a:t>
            </a:r>
            <a:r>
              <a:rPr sz="862" spc="5" dirty="0">
                <a:latin typeface="Arial"/>
                <a:cs typeface="Arial"/>
              </a:rPr>
              <a:t>(CFAA) </a:t>
            </a:r>
            <a:r>
              <a:rPr sz="862" dirty="0">
                <a:latin typeface="Arial"/>
                <a:cs typeface="Arial"/>
              </a:rPr>
              <a:t>i  </a:t>
            </a:r>
            <a:r>
              <a:rPr sz="862" spc="5" dirty="0">
                <a:latin typeface="Arial"/>
                <a:cs typeface="Arial"/>
              </a:rPr>
              <a:t>visoke preformanse </a:t>
            </a:r>
            <a:r>
              <a:rPr sz="862" dirty="0">
                <a:latin typeface="Arial"/>
                <a:cs typeface="Arial"/>
              </a:rPr>
              <a:t>neravnomernog  filtriranja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1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ATI CrossFireX multi-GPU</a:t>
            </a:r>
            <a:r>
              <a:rPr sz="862" spc="-32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podrška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2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PCI Express 2.0</a:t>
            </a:r>
            <a:r>
              <a:rPr sz="862" spc="-27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specifikacija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18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Dynamic geometry</a:t>
            </a:r>
            <a:r>
              <a:rPr sz="862" spc="-18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akcelerator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2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Game </a:t>
            </a:r>
            <a:r>
              <a:rPr sz="862" dirty="0">
                <a:latin typeface="Arial"/>
                <a:cs typeface="Arial"/>
              </a:rPr>
              <a:t>physics </a:t>
            </a:r>
            <a:r>
              <a:rPr sz="862" spc="5" dirty="0">
                <a:latin typeface="Arial"/>
                <a:cs typeface="Arial"/>
              </a:rPr>
              <a:t>mogućnost</a:t>
            </a:r>
            <a:r>
              <a:rPr sz="862" spc="-14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procesiranja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2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Podrška za HDMI, HDCP,</a:t>
            </a:r>
            <a:r>
              <a:rPr sz="862" spc="-41" dirty="0">
                <a:latin typeface="Arial"/>
                <a:cs typeface="Arial"/>
              </a:rPr>
              <a:t> </a:t>
            </a:r>
            <a:r>
              <a:rPr sz="862" spc="9" dirty="0">
                <a:latin typeface="Arial"/>
                <a:cs typeface="Arial"/>
              </a:rPr>
              <a:t>HDTV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13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Okvirna cena </a:t>
            </a:r>
            <a:r>
              <a:rPr sz="862" dirty="0">
                <a:latin typeface="Arial"/>
                <a:cs typeface="Arial"/>
              </a:rPr>
              <a:t>: </a:t>
            </a:r>
            <a:r>
              <a:rPr sz="862" spc="5" dirty="0">
                <a:latin typeface="Arial"/>
                <a:cs typeface="Arial"/>
              </a:rPr>
              <a:t>30000</a:t>
            </a:r>
            <a:r>
              <a:rPr sz="862" spc="-32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din</a:t>
            </a:r>
            <a:endParaRPr sz="862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726058" y="435452"/>
            <a:ext cx="3064776" cy="279878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724" spc="9" dirty="0">
                <a:solidFill>
                  <a:srgbClr val="00007C"/>
                </a:solidFill>
                <a:latin typeface="Arial"/>
                <a:cs typeface="Arial"/>
              </a:rPr>
              <a:t>Neke današnje grafičke</a:t>
            </a:r>
            <a:r>
              <a:rPr sz="1724" spc="-41" dirty="0">
                <a:solidFill>
                  <a:srgbClr val="00007C"/>
                </a:solidFill>
                <a:latin typeface="Arial"/>
                <a:cs typeface="Arial"/>
              </a:rPr>
              <a:t> </a:t>
            </a:r>
            <a:r>
              <a:rPr sz="1724" spc="9" dirty="0">
                <a:solidFill>
                  <a:srgbClr val="00007C"/>
                </a:solidFill>
                <a:latin typeface="Arial"/>
                <a:cs typeface="Arial"/>
              </a:rPr>
              <a:t>kartice</a:t>
            </a:r>
            <a:endParaRPr sz="1724" dirty="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1695951" y="5184"/>
            <a:ext cx="9197212" cy="3873329"/>
            <a:chOff x="498497" y="5711"/>
            <a:chExt cx="10133965" cy="4267835"/>
          </a:xfrm>
        </p:grpSpPr>
        <p:sp>
          <p:nvSpPr>
            <p:cNvPr id="32" name="object 32"/>
            <p:cNvSpPr/>
            <p:nvPr/>
          </p:nvSpPr>
          <p:spPr>
            <a:xfrm>
              <a:off x="8749070" y="1301799"/>
              <a:ext cx="1357646" cy="107465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3" name="object 33"/>
            <p:cNvSpPr/>
            <p:nvPr/>
          </p:nvSpPr>
          <p:spPr>
            <a:xfrm>
              <a:off x="5346953" y="6346"/>
              <a:ext cx="5285105" cy="3771900"/>
            </a:xfrm>
            <a:custGeom>
              <a:avLst/>
              <a:gdLst/>
              <a:ahLst/>
              <a:cxnLst/>
              <a:rect l="l" t="t" r="r" b="b"/>
              <a:pathLst>
                <a:path w="5285105" h="3771900">
                  <a:moveTo>
                    <a:pt x="0" y="0"/>
                  </a:moveTo>
                  <a:lnTo>
                    <a:pt x="0" y="3771656"/>
                  </a:lnTo>
                  <a:lnTo>
                    <a:pt x="5284637" y="3771656"/>
                  </a:lnTo>
                  <a:lnTo>
                    <a:pt x="5284637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4" name="object 34"/>
            <p:cNvSpPr/>
            <p:nvPr/>
          </p:nvSpPr>
          <p:spPr>
            <a:xfrm>
              <a:off x="498497" y="4009811"/>
              <a:ext cx="132339" cy="25728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5" name="object 35"/>
            <p:cNvSpPr/>
            <p:nvPr/>
          </p:nvSpPr>
          <p:spPr>
            <a:xfrm>
              <a:off x="697694" y="4075237"/>
              <a:ext cx="4137631" cy="13231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6" name="object 36"/>
            <p:cNvSpPr/>
            <p:nvPr/>
          </p:nvSpPr>
          <p:spPr>
            <a:xfrm>
              <a:off x="696214" y="4009821"/>
              <a:ext cx="133985" cy="131445"/>
            </a:xfrm>
            <a:custGeom>
              <a:avLst/>
              <a:gdLst/>
              <a:ahLst/>
              <a:cxnLst/>
              <a:rect l="l" t="t" r="r" b="b"/>
              <a:pathLst>
                <a:path w="133984" h="131445">
                  <a:moveTo>
                    <a:pt x="133781" y="0"/>
                  </a:moveTo>
                  <a:lnTo>
                    <a:pt x="66154" y="0"/>
                  </a:lnTo>
                  <a:lnTo>
                    <a:pt x="66154" y="65417"/>
                  </a:lnTo>
                  <a:lnTo>
                    <a:pt x="0" y="65417"/>
                  </a:lnTo>
                  <a:lnTo>
                    <a:pt x="0" y="130848"/>
                  </a:lnTo>
                  <a:lnTo>
                    <a:pt x="66167" y="130848"/>
                  </a:lnTo>
                  <a:lnTo>
                    <a:pt x="66167" y="65417"/>
                  </a:lnTo>
                  <a:lnTo>
                    <a:pt x="133781" y="65417"/>
                  </a:lnTo>
                  <a:lnTo>
                    <a:pt x="133781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7" name="object 37"/>
            <p:cNvSpPr/>
            <p:nvPr/>
          </p:nvSpPr>
          <p:spPr>
            <a:xfrm>
              <a:off x="762380" y="4075237"/>
              <a:ext cx="67945" cy="67945"/>
            </a:xfrm>
            <a:custGeom>
              <a:avLst/>
              <a:gdLst/>
              <a:ahLst/>
              <a:cxnLst/>
              <a:rect l="l" t="t" r="r" b="b"/>
              <a:pathLst>
                <a:path w="67944" h="67945">
                  <a:moveTo>
                    <a:pt x="67621" y="67621"/>
                  </a:moveTo>
                  <a:lnTo>
                    <a:pt x="67621" y="0"/>
                  </a:lnTo>
                  <a:lnTo>
                    <a:pt x="0" y="0"/>
                  </a:lnTo>
                  <a:lnTo>
                    <a:pt x="0" y="67621"/>
                  </a:lnTo>
                  <a:lnTo>
                    <a:pt x="67621" y="67621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8" name="object 38"/>
            <p:cNvSpPr/>
            <p:nvPr/>
          </p:nvSpPr>
          <p:spPr>
            <a:xfrm>
              <a:off x="630804" y="4142125"/>
              <a:ext cx="66675" cy="66040"/>
            </a:xfrm>
            <a:custGeom>
              <a:avLst/>
              <a:gdLst/>
              <a:ahLst/>
              <a:cxnLst/>
              <a:rect l="l" t="t" r="r" b="b"/>
              <a:pathLst>
                <a:path w="66675" h="66039">
                  <a:moveTo>
                    <a:pt x="0" y="65426"/>
                  </a:moveTo>
                  <a:lnTo>
                    <a:pt x="66157" y="65426"/>
                  </a:lnTo>
                  <a:lnTo>
                    <a:pt x="66157" y="0"/>
                  </a:lnTo>
                  <a:lnTo>
                    <a:pt x="0" y="0"/>
                  </a:lnTo>
                  <a:lnTo>
                    <a:pt x="0" y="65426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39" name="object 39"/>
            <p:cNvSpPr/>
            <p:nvPr/>
          </p:nvSpPr>
          <p:spPr>
            <a:xfrm>
              <a:off x="561712" y="4075968"/>
              <a:ext cx="68580" cy="66675"/>
            </a:xfrm>
            <a:custGeom>
              <a:avLst/>
              <a:gdLst/>
              <a:ahLst/>
              <a:cxnLst/>
              <a:rect l="l" t="t" r="r" b="b"/>
              <a:pathLst>
                <a:path w="68579" h="66675">
                  <a:moveTo>
                    <a:pt x="68359" y="66157"/>
                  </a:moveTo>
                  <a:lnTo>
                    <a:pt x="68359" y="0"/>
                  </a:lnTo>
                  <a:lnTo>
                    <a:pt x="0" y="0"/>
                  </a:lnTo>
                  <a:lnTo>
                    <a:pt x="0" y="66157"/>
                  </a:lnTo>
                  <a:lnTo>
                    <a:pt x="68359" y="66157"/>
                  </a:lnTo>
                  <a:close/>
                </a:path>
              </a:pathLst>
            </a:custGeom>
            <a:solidFill>
              <a:srgbClr val="00007D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0" name="object 40"/>
            <p:cNvSpPr/>
            <p:nvPr/>
          </p:nvSpPr>
          <p:spPr>
            <a:xfrm>
              <a:off x="630796" y="4140669"/>
              <a:ext cx="132080" cy="132715"/>
            </a:xfrm>
            <a:custGeom>
              <a:avLst/>
              <a:gdLst/>
              <a:ahLst/>
              <a:cxnLst/>
              <a:rect l="l" t="t" r="r" b="b"/>
              <a:pathLst>
                <a:path w="132079" h="132714">
                  <a:moveTo>
                    <a:pt x="131584" y="0"/>
                  </a:moveTo>
                  <a:lnTo>
                    <a:pt x="65417" y="0"/>
                  </a:lnTo>
                  <a:lnTo>
                    <a:pt x="65417" y="66890"/>
                  </a:lnTo>
                  <a:lnTo>
                    <a:pt x="0" y="66890"/>
                  </a:lnTo>
                  <a:lnTo>
                    <a:pt x="0" y="132308"/>
                  </a:lnTo>
                  <a:lnTo>
                    <a:pt x="66154" y="132308"/>
                  </a:lnTo>
                  <a:lnTo>
                    <a:pt x="66154" y="66890"/>
                  </a:lnTo>
                  <a:lnTo>
                    <a:pt x="131584" y="66890"/>
                  </a:lnTo>
                  <a:lnTo>
                    <a:pt x="131584" y="0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803167" y="4331434"/>
            <a:ext cx="2350162" cy="1563222"/>
          </a:xfrm>
          <a:prstGeom prst="rect">
            <a:avLst/>
          </a:prstGeom>
        </p:spPr>
        <p:txBody>
          <a:bodyPr vert="horz" wrap="square" lIns="0" tIns="12102" rIns="0" bIns="0" rtlCol="0">
            <a:spAutoFit/>
          </a:bodyPr>
          <a:lstStyle/>
          <a:p>
            <a:pPr marL="150421" marR="1040268" indent="-150421" algn="r">
              <a:spcBef>
                <a:spcPts val="95"/>
              </a:spcBef>
              <a:buClr>
                <a:srgbClr val="00007C"/>
              </a:buClr>
              <a:buSzPct val="73913"/>
              <a:buFont typeface="Wingdings"/>
              <a:buChar char=""/>
              <a:tabLst>
                <a:tab pos="150421" algn="l"/>
              </a:tabLst>
            </a:pPr>
            <a:r>
              <a:rPr sz="1044" b="1" dirty="0">
                <a:latin typeface="Arial"/>
                <a:cs typeface="Arial"/>
              </a:rPr>
              <a:t>XFX GTX 285</a:t>
            </a:r>
            <a:r>
              <a:rPr sz="1044" b="1" spc="-68" dirty="0">
                <a:latin typeface="Arial"/>
                <a:cs typeface="Arial"/>
              </a:rPr>
              <a:t> </a:t>
            </a:r>
            <a:r>
              <a:rPr sz="1044" b="1" dirty="0">
                <a:latin typeface="Arial"/>
                <a:cs typeface="Arial"/>
              </a:rPr>
              <a:t>1GB</a:t>
            </a:r>
            <a:endParaRPr sz="1044">
              <a:latin typeface="Arial"/>
              <a:cs typeface="Arial"/>
            </a:endParaRPr>
          </a:p>
          <a:p>
            <a:pPr marL="125639" marR="993010" lvl="1" indent="-125639" algn="r">
              <a:spcBef>
                <a:spcPts val="14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125639" algn="l"/>
              </a:tabLst>
            </a:pPr>
            <a:r>
              <a:rPr sz="862" spc="5" dirty="0">
                <a:latin typeface="Arial"/>
                <a:cs typeface="Arial"/>
              </a:rPr>
              <a:t>Bus Type: PCI-E</a:t>
            </a:r>
            <a:r>
              <a:rPr sz="862" spc="-77" dirty="0">
                <a:latin typeface="Arial"/>
                <a:cs typeface="Arial"/>
              </a:rPr>
              <a:t> </a:t>
            </a:r>
            <a:r>
              <a:rPr sz="862" dirty="0">
                <a:latin typeface="Arial"/>
                <a:cs typeface="Arial"/>
              </a:rPr>
              <a:t>2.0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4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9" dirty="0">
                <a:latin typeface="Arial"/>
                <a:cs typeface="Arial"/>
              </a:rPr>
              <a:t>GPU </a:t>
            </a:r>
            <a:r>
              <a:rPr sz="862" dirty="0">
                <a:latin typeface="Arial"/>
                <a:cs typeface="Arial"/>
              </a:rPr>
              <a:t>clock: </a:t>
            </a:r>
            <a:r>
              <a:rPr sz="862" spc="5" dirty="0">
                <a:latin typeface="Arial"/>
                <a:cs typeface="Arial"/>
              </a:rPr>
              <a:t>648</a:t>
            </a:r>
            <a:r>
              <a:rPr sz="862" spc="-23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Mhz</a:t>
            </a:r>
            <a:endParaRPr sz="862">
              <a:latin typeface="Arial"/>
              <a:cs typeface="Arial"/>
            </a:endParaRPr>
          </a:p>
          <a:p>
            <a:pPr marL="125639" marR="960735" lvl="1" indent="-125639" algn="r">
              <a:spcBef>
                <a:spcPts val="18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125639" algn="l"/>
              </a:tabLst>
            </a:pPr>
            <a:r>
              <a:rPr sz="862" spc="5" dirty="0">
                <a:latin typeface="Arial"/>
                <a:cs typeface="Arial"/>
              </a:rPr>
              <a:t>Memory </a:t>
            </a:r>
            <a:r>
              <a:rPr sz="862" dirty="0">
                <a:latin typeface="Arial"/>
                <a:cs typeface="Arial"/>
              </a:rPr>
              <a:t>Type:</a:t>
            </a:r>
            <a:r>
              <a:rPr sz="862" spc="-64" dirty="0">
                <a:latin typeface="Arial"/>
                <a:cs typeface="Arial"/>
              </a:rPr>
              <a:t> </a:t>
            </a:r>
            <a:r>
              <a:rPr sz="862" spc="9" dirty="0">
                <a:latin typeface="Arial"/>
                <a:cs typeface="Arial"/>
              </a:rPr>
              <a:t>DDR3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4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Memory Size: 1024</a:t>
            </a:r>
            <a:r>
              <a:rPr sz="862" spc="-36" dirty="0">
                <a:latin typeface="Arial"/>
                <a:cs typeface="Arial"/>
              </a:rPr>
              <a:t> </a:t>
            </a:r>
            <a:r>
              <a:rPr sz="862" spc="9" dirty="0">
                <a:latin typeface="Arial"/>
                <a:cs typeface="Arial"/>
              </a:rPr>
              <a:t>MB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8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Memory Speed: 2480</a:t>
            </a:r>
            <a:r>
              <a:rPr sz="862" spc="-32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Mhz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4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Outputs: HDTV- Dual-Link</a:t>
            </a:r>
            <a:r>
              <a:rPr sz="862" spc="-27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DVI</a:t>
            </a:r>
            <a:endParaRPr sz="862">
              <a:latin typeface="Arial"/>
              <a:cs typeface="Arial"/>
            </a:endParaRPr>
          </a:p>
          <a:p>
            <a:pPr marL="336574" marR="274331" lvl="1" indent="-125639">
              <a:lnSpc>
                <a:spcPts val="844"/>
              </a:lnSpc>
              <a:spcBef>
                <a:spcPts val="204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Feature: cUDA Technology-</a:t>
            </a:r>
            <a:r>
              <a:rPr sz="862" spc="-64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PhysX  Technology</a:t>
            </a:r>
            <a:endParaRPr sz="862">
              <a:latin typeface="Arial"/>
              <a:cs typeface="Arial"/>
            </a:endParaRPr>
          </a:p>
          <a:p>
            <a:pPr marL="336574" marR="4611" lvl="1" indent="-125639">
              <a:lnSpc>
                <a:spcPts val="844"/>
              </a:lnSpc>
              <a:spcBef>
                <a:spcPts val="204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Package </a:t>
            </a:r>
            <a:r>
              <a:rPr sz="862" dirty="0">
                <a:latin typeface="Arial"/>
                <a:cs typeface="Arial"/>
              </a:rPr>
              <a:t>contents: </a:t>
            </a:r>
            <a:r>
              <a:rPr sz="862" spc="5" dirty="0">
                <a:latin typeface="Arial"/>
                <a:cs typeface="Arial"/>
              </a:rPr>
              <a:t>DVI </a:t>
            </a:r>
            <a:r>
              <a:rPr sz="862" dirty="0">
                <a:latin typeface="Arial"/>
                <a:cs typeface="Arial"/>
              </a:rPr>
              <a:t>Adapter- </a:t>
            </a:r>
            <a:r>
              <a:rPr sz="862" spc="9" dirty="0">
                <a:latin typeface="Arial"/>
                <a:cs typeface="Arial"/>
              </a:rPr>
              <a:t>HDTV  </a:t>
            </a:r>
            <a:r>
              <a:rPr sz="862" spc="5" dirty="0">
                <a:latin typeface="Arial"/>
                <a:cs typeface="Arial"/>
              </a:rPr>
              <a:t>component </a:t>
            </a:r>
            <a:r>
              <a:rPr sz="862" dirty="0">
                <a:latin typeface="Arial"/>
                <a:cs typeface="Arial"/>
              </a:rPr>
              <a:t>Adapter </a:t>
            </a:r>
            <a:r>
              <a:rPr sz="862" spc="5" dirty="0">
                <a:latin typeface="Arial"/>
                <a:cs typeface="Arial"/>
              </a:rPr>
              <a:t>6 </a:t>
            </a:r>
            <a:r>
              <a:rPr sz="862" dirty="0">
                <a:latin typeface="Arial"/>
                <a:cs typeface="Arial"/>
              </a:rPr>
              <a:t>Pin </a:t>
            </a:r>
            <a:r>
              <a:rPr sz="862" spc="9" dirty="0">
                <a:latin typeface="Arial"/>
                <a:cs typeface="Arial"/>
              </a:rPr>
              <a:t>Y </a:t>
            </a:r>
            <a:r>
              <a:rPr sz="862" spc="5" dirty="0">
                <a:latin typeface="Arial"/>
                <a:cs typeface="Arial"/>
              </a:rPr>
              <a:t>Power</a:t>
            </a:r>
            <a:r>
              <a:rPr sz="862" spc="-41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cable</a:t>
            </a:r>
            <a:endParaRPr sz="862">
              <a:latin typeface="Arial"/>
              <a:cs typeface="Arial"/>
            </a:endParaRPr>
          </a:p>
          <a:p>
            <a:pPr marL="336574" lvl="1" indent="-125639">
              <a:spcBef>
                <a:spcPts val="14"/>
              </a:spcBef>
              <a:buClr>
                <a:srgbClr val="9999CC"/>
              </a:buClr>
              <a:buSzPct val="78947"/>
              <a:buFont typeface="Wingdings"/>
              <a:buChar char=""/>
              <a:tabLst>
                <a:tab pos="337151" algn="l"/>
              </a:tabLst>
            </a:pPr>
            <a:r>
              <a:rPr sz="862" spc="5" dirty="0">
                <a:latin typeface="Arial"/>
                <a:cs typeface="Arial"/>
              </a:rPr>
              <a:t>Okvirna cena </a:t>
            </a:r>
            <a:r>
              <a:rPr sz="862" dirty="0">
                <a:latin typeface="Arial"/>
                <a:cs typeface="Arial"/>
              </a:rPr>
              <a:t>: </a:t>
            </a:r>
            <a:r>
              <a:rPr sz="862" spc="5" dirty="0">
                <a:latin typeface="Arial"/>
                <a:cs typeface="Arial"/>
              </a:rPr>
              <a:t>30000</a:t>
            </a:r>
            <a:r>
              <a:rPr sz="862" spc="-32" dirty="0">
                <a:latin typeface="Arial"/>
                <a:cs typeface="Arial"/>
              </a:rPr>
              <a:t> </a:t>
            </a:r>
            <a:r>
              <a:rPr sz="862" spc="5" dirty="0">
                <a:latin typeface="Arial"/>
                <a:cs typeface="Arial"/>
              </a:rPr>
              <a:t>din.</a:t>
            </a:r>
            <a:endParaRPr sz="862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929918" y="3858453"/>
            <a:ext cx="3064776" cy="279878"/>
          </a:xfrm>
          <a:prstGeom prst="rect">
            <a:avLst/>
          </a:prstGeom>
        </p:spPr>
        <p:txBody>
          <a:bodyPr vert="horz" wrap="square" lIns="0" tIns="14408" rIns="0" bIns="0" rtlCol="0">
            <a:spAutoFit/>
          </a:bodyPr>
          <a:lstStyle/>
          <a:p>
            <a:pPr marL="11527">
              <a:spcBef>
                <a:spcPts val="113"/>
              </a:spcBef>
            </a:pPr>
            <a:r>
              <a:rPr sz="1724" spc="9" dirty="0">
                <a:solidFill>
                  <a:srgbClr val="00007C"/>
                </a:solidFill>
                <a:latin typeface="Arial"/>
                <a:cs typeface="Arial"/>
              </a:rPr>
              <a:t>Neke današnje grafičke</a:t>
            </a:r>
            <a:r>
              <a:rPr sz="1724" spc="-41" dirty="0">
                <a:solidFill>
                  <a:srgbClr val="00007C"/>
                </a:solidFill>
                <a:latin typeface="Arial"/>
                <a:cs typeface="Arial"/>
              </a:rPr>
              <a:t> </a:t>
            </a:r>
            <a:r>
              <a:rPr sz="1724" spc="9" dirty="0">
                <a:solidFill>
                  <a:srgbClr val="00007C"/>
                </a:solidFill>
                <a:latin typeface="Arial"/>
                <a:cs typeface="Arial"/>
              </a:rPr>
              <a:t>kartice</a:t>
            </a:r>
            <a:endParaRPr sz="1724">
              <a:latin typeface="Arial"/>
              <a:cs typeface="Arial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1299508" y="3428192"/>
            <a:ext cx="9128632" cy="3424390"/>
            <a:chOff x="61676" y="3777360"/>
            <a:chExt cx="10058400" cy="3773170"/>
          </a:xfrm>
        </p:grpSpPr>
        <p:sp>
          <p:nvSpPr>
            <p:cNvPr id="44" name="object 44"/>
            <p:cNvSpPr/>
            <p:nvPr/>
          </p:nvSpPr>
          <p:spPr>
            <a:xfrm>
              <a:off x="3159451" y="4582424"/>
              <a:ext cx="1459030" cy="153259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5" name="object 45"/>
            <p:cNvSpPr/>
            <p:nvPr/>
          </p:nvSpPr>
          <p:spPr>
            <a:xfrm>
              <a:off x="62311" y="3777995"/>
              <a:ext cx="5285105" cy="3771900"/>
            </a:xfrm>
            <a:custGeom>
              <a:avLst/>
              <a:gdLst/>
              <a:ahLst/>
              <a:cxnLst/>
              <a:rect l="l" t="t" r="r" b="b"/>
              <a:pathLst>
                <a:path w="5285105" h="3771900">
                  <a:moveTo>
                    <a:pt x="0" y="0"/>
                  </a:moveTo>
                  <a:lnTo>
                    <a:pt x="0" y="3771656"/>
                  </a:lnTo>
                  <a:lnTo>
                    <a:pt x="5284637" y="3771656"/>
                  </a:lnTo>
                  <a:lnTo>
                    <a:pt x="5284637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6" name="object 46"/>
            <p:cNvSpPr/>
            <p:nvPr/>
          </p:nvSpPr>
          <p:spPr>
            <a:xfrm>
              <a:off x="5783122" y="4009811"/>
              <a:ext cx="132346" cy="25728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7" name="object 47"/>
            <p:cNvSpPr/>
            <p:nvPr/>
          </p:nvSpPr>
          <p:spPr>
            <a:xfrm>
              <a:off x="5982324" y="4075236"/>
              <a:ext cx="4137639" cy="13231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8" name="object 48"/>
            <p:cNvSpPr/>
            <p:nvPr/>
          </p:nvSpPr>
          <p:spPr>
            <a:xfrm>
              <a:off x="5980849" y="4009821"/>
              <a:ext cx="133985" cy="131445"/>
            </a:xfrm>
            <a:custGeom>
              <a:avLst/>
              <a:gdLst/>
              <a:ahLst/>
              <a:cxnLst/>
              <a:rect l="l" t="t" r="r" b="b"/>
              <a:pathLst>
                <a:path w="133985" h="131445">
                  <a:moveTo>
                    <a:pt x="66167" y="65417"/>
                  </a:moveTo>
                  <a:lnTo>
                    <a:pt x="0" y="65417"/>
                  </a:lnTo>
                  <a:lnTo>
                    <a:pt x="0" y="130848"/>
                  </a:lnTo>
                  <a:lnTo>
                    <a:pt x="66167" y="130848"/>
                  </a:lnTo>
                  <a:lnTo>
                    <a:pt x="66167" y="65417"/>
                  </a:lnTo>
                  <a:close/>
                </a:path>
                <a:path w="133985" h="131445">
                  <a:moveTo>
                    <a:pt x="133781" y="0"/>
                  </a:moveTo>
                  <a:lnTo>
                    <a:pt x="66167" y="0"/>
                  </a:lnTo>
                  <a:lnTo>
                    <a:pt x="66167" y="65417"/>
                  </a:lnTo>
                  <a:lnTo>
                    <a:pt x="133781" y="65417"/>
                  </a:lnTo>
                  <a:lnTo>
                    <a:pt x="133781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49" name="object 49"/>
            <p:cNvSpPr/>
            <p:nvPr/>
          </p:nvSpPr>
          <p:spPr>
            <a:xfrm>
              <a:off x="6047018" y="4075236"/>
              <a:ext cx="67945" cy="67945"/>
            </a:xfrm>
            <a:custGeom>
              <a:avLst/>
              <a:gdLst/>
              <a:ahLst/>
              <a:cxnLst/>
              <a:rect l="l" t="t" r="r" b="b"/>
              <a:pathLst>
                <a:path w="67945" h="67945">
                  <a:moveTo>
                    <a:pt x="67621" y="67621"/>
                  </a:moveTo>
                  <a:lnTo>
                    <a:pt x="67621" y="0"/>
                  </a:lnTo>
                  <a:lnTo>
                    <a:pt x="0" y="0"/>
                  </a:lnTo>
                  <a:lnTo>
                    <a:pt x="0" y="67621"/>
                  </a:lnTo>
                  <a:lnTo>
                    <a:pt x="67621" y="67621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50" name="object 50"/>
            <p:cNvSpPr/>
            <p:nvPr/>
          </p:nvSpPr>
          <p:spPr>
            <a:xfrm>
              <a:off x="5915436" y="4142125"/>
              <a:ext cx="66675" cy="66040"/>
            </a:xfrm>
            <a:custGeom>
              <a:avLst/>
              <a:gdLst/>
              <a:ahLst/>
              <a:cxnLst/>
              <a:rect l="l" t="t" r="r" b="b"/>
              <a:pathLst>
                <a:path w="66675" h="66039">
                  <a:moveTo>
                    <a:pt x="0" y="65426"/>
                  </a:moveTo>
                  <a:lnTo>
                    <a:pt x="66157" y="65426"/>
                  </a:lnTo>
                  <a:lnTo>
                    <a:pt x="66157" y="0"/>
                  </a:lnTo>
                  <a:lnTo>
                    <a:pt x="0" y="0"/>
                  </a:lnTo>
                  <a:lnTo>
                    <a:pt x="0" y="65426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51" name="object 51"/>
            <p:cNvSpPr/>
            <p:nvPr/>
          </p:nvSpPr>
          <p:spPr>
            <a:xfrm>
              <a:off x="5846338" y="4075968"/>
              <a:ext cx="68580" cy="66675"/>
            </a:xfrm>
            <a:custGeom>
              <a:avLst/>
              <a:gdLst/>
              <a:ahLst/>
              <a:cxnLst/>
              <a:rect l="l" t="t" r="r" b="b"/>
              <a:pathLst>
                <a:path w="68579" h="66675">
                  <a:moveTo>
                    <a:pt x="68359" y="66157"/>
                  </a:moveTo>
                  <a:lnTo>
                    <a:pt x="68359" y="0"/>
                  </a:lnTo>
                  <a:lnTo>
                    <a:pt x="0" y="0"/>
                  </a:lnTo>
                  <a:lnTo>
                    <a:pt x="0" y="66157"/>
                  </a:lnTo>
                  <a:lnTo>
                    <a:pt x="68359" y="66157"/>
                  </a:lnTo>
                  <a:close/>
                </a:path>
              </a:pathLst>
            </a:custGeom>
            <a:solidFill>
              <a:srgbClr val="00007D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  <p:sp>
          <p:nvSpPr>
            <p:cNvPr id="52" name="object 52"/>
            <p:cNvSpPr/>
            <p:nvPr/>
          </p:nvSpPr>
          <p:spPr>
            <a:xfrm>
              <a:off x="5915431" y="4140669"/>
              <a:ext cx="132080" cy="132715"/>
            </a:xfrm>
            <a:custGeom>
              <a:avLst/>
              <a:gdLst/>
              <a:ahLst/>
              <a:cxnLst/>
              <a:rect l="l" t="t" r="r" b="b"/>
              <a:pathLst>
                <a:path w="132079" h="132714">
                  <a:moveTo>
                    <a:pt x="131584" y="0"/>
                  </a:moveTo>
                  <a:lnTo>
                    <a:pt x="65430" y="0"/>
                  </a:lnTo>
                  <a:lnTo>
                    <a:pt x="65430" y="66890"/>
                  </a:lnTo>
                  <a:lnTo>
                    <a:pt x="0" y="66890"/>
                  </a:lnTo>
                  <a:lnTo>
                    <a:pt x="0" y="132308"/>
                  </a:lnTo>
                  <a:lnTo>
                    <a:pt x="66154" y="132308"/>
                  </a:lnTo>
                  <a:lnTo>
                    <a:pt x="66154" y="66890"/>
                  </a:lnTo>
                  <a:lnTo>
                    <a:pt x="131584" y="66890"/>
                  </a:lnTo>
                  <a:lnTo>
                    <a:pt x="131584" y="0"/>
                  </a:lnTo>
                  <a:close/>
                </a:path>
              </a:pathLst>
            </a:custGeom>
            <a:solidFill>
              <a:srgbClr val="9898CC"/>
            </a:solidFill>
          </p:spPr>
          <p:txBody>
            <a:bodyPr wrap="square" lIns="0" tIns="0" rIns="0" bIns="0" rtlCol="0"/>
            <a:lstStyle/>
            <a:p>
              <a:endParaRPr sz="1634"/>
            </a:p>
          </p:txBody>
        </p:sp>
      </p:grpSp>
      <p:sp>
        <p:nvSpPr>
          <p:cNvPr id="54" name="object 54"/>
          <p:cNvSpPr/>
          <p:nvPr/>
        </p:nvSpPr>
        <p:spPr>
          <a:xfrm>
            <a:off x="6096216" y="3428769"/>
            <a:ext cx="4796566" cy="3423237"/>
          </a:xfrm>
          <a:custGeom>
            <a:avLst/>
            <a:gdLst/>
            <a:ahLst/>
            <a:cxnLst/>
            <a:rect l="l" t="t" r="r" b="b"/>
            <a:pathLst>
              <a:path w="5285105" h="3771900">
                <a:moveTo>
                  <a:pt x="0" y="0"/>
                </a:moveTo>
                <a:lnTo>
                  <a:pt x="0" y="3771656"/>
                </a:lnTo>
                <a:lnTo>
                  <a:pt x="5284637" y="3771656"/>
                </a:lnTo>
                <a:lnTo>
                  <a:pt x="5284637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570</Words>
  <Application>Microsoft Office PowerPoint</Application>
  <PresentationFormat>Widescreen</PresentationFormat>
  <Paragraphs>66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Grafička karta</vt:lpstr>
      <vt:lpstr>Osnovni delovi</vt:lpstr>
      <vt:lpstr>Neke današnje grafičke kartice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Grafička karta</dc:title>
  <dc:creator>EtsStariGrad12 Racunar12</dc:creator>
  <cp:lastModifiedBy>EtsStariGrad12 Racunar12</cp:lastModifiedBy>
  <cp:revision>3</cp:revision>
  <dcterms:created xsi:type="dcterms:W3CDTF">2020-03-29T07:00:03Z</dcterms:created>
  <dcterms:modified xsi:type="dcterms:W3CDTF">2020-03-29T07:22:59Z</dcterms:modified>
</cp:coreProperties>
</file>